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68" r:id="rId3"/>
    <p:sldId id="269" r:id="rId4"/>
    <p:sldId id="274" r:id="rId5"/>
    <p:sldId id="275" r:id="rId6"/>
    <p:sldId id="276" r:id="rId7"/>
    <p:sldId id="277" r:id="rId8"/>
    <p:sldId id="278" r:id="rId9"/>
    <p:sldId id="279" r:id="rId10"/>
    <p:sldId id="319" r:id="rId11"/>
    <p:sldId id="313" r:id="rId12"/>
    <p:sldId id="318" r:id="rId13"/>
    <p:sldId id="317" r:id="rId14"/>
    <p:sldId id="316" r:id="rId15"/>
    <p:sldId id="315" r:id="rId16"/>
    <p:sldId id="314" r:id="rId17"/>
    <p:sldId id="320" r:id="rId18"/>
    <p:sldId id="321" r:id="rId19"/>
    <p:sldId id="322" r:id="rId20"/>
    <p:sldId id="323" r:id="rId21"/>
    <p:sldId id="324" r:id="rId22"/>
    <p:sldId id="325" r:id="rId23"/>
    <p:sldId id="327" r:id="rId24"/>
    <p:sldId id="328" r:id="rId25"/>
    <p:sldId id="329" r:id="rId26"/>
    <p:sldId id="330" r:id="rId27"/>
    <p:sldId id="338" r:id="rId28"/>
    <p:sldId id="331" r:id="rId29"/>
    <p:sldId id="332" r:id="rId30"/>
    <p:sldId id="333" r:id="rId31"/>
    <p:sldId id="334" r:id="rId32"/>
    <p:sldId id="335" r:id="rId33"/>
    <p:sldId id="336" r:id="rId34"/>
    <p:sldId id="337" r:id="rId35"/>
    <p:sldId id="271" r:id="rId36"/>
    <p:sldId id="27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660"/>
  </p:normalViewPr>
  <p:slideViewPr>
    <p:cSldViewPr snapToGrid="0">
      <p:cViewPr varScale="1">
        <p:scale>
          <a:sx n="86" d="100"/>
          <a:sy n="86" d="100"/>
        </p:scale>
        <p:origin x="39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7" Type="http://schemas.openxmlformats.org/officeDocument/2006/relationships/image" Target="../media/image26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6" Type="http://schemas.openxmlformats.org/officeDocument/2006/relationships/image" Target="../media/image25.wmf"/><Relationship Id="rId5" Type="http://schemas.openxmlformats.org/officeDocument/2006/relationships/image" Target="../media/image24.wmf"/><Relationship Id="rId4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F385F6-19E2-4B96-97B8-57D871E83ABF}" type="datetimeFigureOut">
              <a:rPr lang="en-US" smtClean="0"/>
              <a:t>8/24/2019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639F3-4540-4229-9B59-410137034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401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06E47-4466-4D4B-9B92-561B9900D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5D8A07-A955-4A1C-BCD5-6F81E66A15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B606A-FED0-4C52-80E6-A91DECC4D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92949-2D02-4592-B748-4AC22DB2AD20}" type="datetime1">
              <a:rPr lang="en-US" smtClean="0"/>
              <a:t>8/24/2019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31E1D-309C-4FF8-AAF3-664A6B191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B46347-6906-4FB1-B286-49479C03C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750BC-ECFE-42A8-AD75-224883221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250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333AE-F7A0-466B-BDA3-435A4678B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822212-2A30-42CF-9EBE-5998DC96B0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666FD-9D85-465E-B6E5-E6E34520E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7D2D-818C-4234-BA67-786A7E6BE93D}" type="datetime1">
              <a:rPr lang="en-US" smtClean="0"/>
              <a:t>8/24/2019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99087-BC1A-4973-B677-2149FA303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1045D-A9AE-4D73-AA67-25C144648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750BC-ECFE-42A8-AD75-224883221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613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E0D2E9-9647-4ADF-9062-957D6BCDB8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B9A81D-3A40-4B5B-9A2D-C688E40841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B59F4-586A-4315-A7F2-962C31788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3F9CE-E327-411C-921B-0EC18F8595EE}" type="datetime1">
              <a:rPr lang="en-US" smtClean="0"/>
              <a:t>8/24/2019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43D98-265D-4DCE-B9E7-6AADB0689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C83A1-AC36-42A2-976E-4AA4B232B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750BC-ECFE-42A8-AD75-224883221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466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B7038-9F3D-4FF6-B53F-A760D6B7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90103-DA2B-4288-92D6-A42B18EBC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CA4045-648D-4F1E-9A36-D67DA0171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912C1-017F-458D-9F92-DDEF8659FE94}" type="datetime1">
              <a:rPr lang="en-US" smtClean="0"/>
              <a:t>8/24/2019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8E86E-4CD0-4141-AA4E-C889A2233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32A4AC-1DF7-4B2E-8F9A-FC2B20BFC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750BC-ECFE-42A8-AD75-224883221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653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32080-09F1-4521-99F7-7436902A9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92E03-BFCF-4C38-AF1F-3FBF6D472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5BD59-FC43-4F69-BAF5-C78CE76AA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920A6-E072-4D9C-A97F-4A01E0B4969B}" type="datetime1">
              <a:rPr lang="en-US" smtClean="0"/>
              <a:t>8/24/2019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48964-A7B4-4685-AEA4-D75728F91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7B972-73AE-4395-BA47-08135B84E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750BC-ECFE-42A8-AD75-224883221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92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71E6C-0DDE-48D8-A499-897CD620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D3326-4FC5-442F-AC4C-064DF9B61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3EB87E-3030-4A2B-B5DD-02D71F8E5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EC7E17-6A63-4BE0-8AC7-5229EB8EC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6C425-2691-4A34-AEB2-A63CABD0D827}" type="datetime1">
              <a:rPr lang="en-US" smtClean="0"/>
              <a:t>8/24/2019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633BFA-D7CD-4B0E-A063-2CF087019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6EFE4-6A8F-40A9-AA4C-59F97BC85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750BC-ECFE-42A8-AD75-224883221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537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3E630-B475-4787-91BC-C63F02B52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CF2F8-B75C-4E67-89D1-4B147C168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4FE1A-06D9-4EFA-B6B3-91F82DF0C2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DAE2EB-DA93-4E29-941F-658940B4A2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88B261-42ED-4CD3-9816-3322E14EDA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6F1A35-D6A5-48EF-8CE1-5C203795C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C08D2-12F3-4459-A8DA-0D8684D7AF52}" type="datetime1">
              <a:rPr lang="en-US" smtClean="0"/>
              <a:t>8/24/2019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F337CD-EC14-4023-87E1-5C783DFD7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8442C4-A6E1-4670-AAB8-0D8ADCEEA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750BC-ECFE-42A8-AD75-224883221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66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EFD25-E7B5-40C4-A219-3814614D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AE2053-2DEC-4B82-A077-13F7A1771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22CF0-1AC4-4AA2-9DC6-00D77159543A}" type="datetime1">
              <a:rPr lang="en-US" smtClean="0"/>
              <a:t>8/24/2019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1AF887-F700-4389-8DD7-CA27F34C0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AE7CC6-1CB9-44FE-8699-B9F771CD3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750BC-ECFE-42A8-AD75-224883221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618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CC0EDD-BAC7-49D7-A0D2-13FA23958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655E4-2517-4D53-8531-A4F6231E9C80}" type="datetime1">
              <a:rPr lang="en-US" smtClean="0"/>
              <a:t>8/24/2019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9685FA-DB45-4F0B-87C7-69BEB520C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7D48E-81FE-4119-8449-BA321D437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750BC-ECFE-42A8-AD75-224883221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31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1CCF1-0C6F-494A-B5CD-896211E3E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C5D27-AD20-493E-8C3C-E650BD805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745D4F-BEC3-4B56-9BDE-E7C22617BA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6F334-B5AB-4653-8CBE-DC6CA4949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95931-ECDB-47F8-B6F8-41B4A9DC9CD4}" type="datetime1">
              <a:rPr lang="en-US" smtClean="0"/>
              <a:t>8/24/2019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60E85-7BF1-41D6-A6BB-6F12385E0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7403B-1C1D-4861-BDBA-C3EC4BD01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750BC-ECFE-42A8-AD75-224883221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98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2DFFE-AE8D-4198-B12B-7AB16C2C7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B64533-59DD-48B5-9691-11D656EBF0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33B798-536A-4128-8E36-E1B7A5022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D1007A-E9AF-486E-9346-8931181A7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E6F61-B05F-4EF6-A02A-69AC20D2ABE7}" type="datetime1">
              <a:rPr lang="en-US" smtClean="0"/>
              <a:t>8/24/2019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F5575-6B48-4D2E-94CF-781294BC4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E55C14-D003-4F53-9E8B-D09E72924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750BC-ECFE-42A8-AD75-224883221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009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85CC75-5350-4D54-ADE5-1EC98248D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FA2E57-6870-443B-A6FE-F8C60A0D4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65AF7-2970-4964-97CC-3BA8A9F9AE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C10E87-5E97-47A2-B4A4-DC7F4FF579F5}" type="datetime1">
              <a:rPr lang="en-US" smtClean="0"/>
              <a:t>8/24/2019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F2E22-F37D-423A-9D5D-A416971A8B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F68D1-AB37-486A-98FD-AE286E869E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D750BC-ECFE-42A8-AD75-224883221B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112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assumptionsofphysics.org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24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6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23.wmf"/><Relationship Id="rId4" Type="http://schemas.openxmlformats.org/officeDocument/2006/relationships/image" Target="../media/image20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25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assumptionsofphysics.or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898E-6EE6-4622-BBAC-961DA77C24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74621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Space-time structure may be topological and not geometrical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866B0C-7609-4D01-86E5-0A920830CE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53791"/>
            <a:ext cx="9144000" cy="1655762"/>
          </a:xfrm>
        </p:spPr>
        <p:txBody>
          <a:bodyPr/>
          <a:lstStyle/>
          <a:p>
            <a:r>
              <a:rPr lang="en-US" dirty="0"/>
              <a:t>Gabriele Carcassi and Christine Aidala</a:t>
            </a:r>
          </a:p>
          <a:p>
            <a:r>
              <a:rPr lang="en-US" dirty="0"/>
              <a:t>August 26, 2019</a:t>
            </a:r>
          </a:p>
          <a:p>
            <a:r>
              <a:rPr lang="en-US" dirty="0"/>
              <a:t>International Conference on New Frontiers in Physics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0B248A-CF59-44FE-ADD9-923EC8431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44" y="4284511"/>
            <a:ext cx="2180970" cy="232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72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508197E-441C-479C-9B4E-74AA8F271F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6919580"/>
                  </p:ext>
                </p:extLst>
              </p:nvPr>
            </p:nvGraphicFramePr>
            <p:xfrm>
              <a:off x="400696" y="425955"/>
              <a:ext cx="1825476" cy="10342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6369">
                      <a:extLst>
                        <a:ext uri="{9D8B030D-6E8A-4147-A177-3AD203B41FA5}">
                          <a16:colId xmlns:a16="http://schemas.microsoft.com/office/drawing/2014/main" val="3244629165"/>
                        </a:ext>
                      </a:extLst>
                    </a:gridCol>
                    <a:gridCol w="456369">
                      <a:extLst>
                        <a:ext uri="{9D8B030D-6E8A-4147-A177-3AD203B41FA5}">
                          <a16:colId xmlns:a16="http://schemas.microsoft.com/office/drawing/2014/main" val="2384728520"/>
                        </a:ext>
                      </a:extLst>
                    </a:gridCol>
                    <a:gridCol w="456369">
                      <a:extLst>
                        <a:ext uri="{9D8B030D-6E8A-4147-A177-3AD203B41FA5}">
                          <a16:colId xmlns:a16="http://schemas.microsoft.com/office/drawing/2014/main" val="3585965069"/>
                        </a:ext>
                      </a:extLst>
                    </a:gridCol>
                    <a:gridCol w="456369">
                      <a:extLst>
                        <a:ext uri="{9D8B030D-6E8A-4147-A177-3AD203B41FA5}">
                          <a16:colId xmlns:a16="http://schemas.microsoft.com/office/drawing/2014/main" val="1755852268"/>
                        </a:ext>
                      </a:extLst>
                    </a:gridCol>
                  </a:tblGrid>
                  <a:tr h="517144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Basis</a:t>
                          </a:r>
                          <a:r>
                            <a:rPr lang="en-US" baseline="0" dirty="0"/>
                            <a:t> </a:t>
                          </a:r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𝓑</m:t>
                              </m:r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07141971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132351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508197E-441C-479C-9B4E-74AA8F271F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6919580"/>
                  </p:ext>
                </p:extLst>
              </p:nvPr>
            </p:nvGraphicFramePr>
            <p:xfrm>
              <a:off x="400696" y="425955"/>
              <a:ext cx="1825476" cy="10342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6369">
                      <a:extLst>
                        <a:ext uri="{9D8B030D-6E8A-4147-A177-3AD203B41FA5}">
                          <a16:colId xmlns:a16="http://schemas.microsoft.com/office/drawing/2014/main" val="3244629165"/>
                        </a:ext>
                      </a:extLst>
                    </a:gridCol>
                    <a:gridCol w="456369">
                      <a:extLst>
                        <a:ext uri="{9D8B030D-6E8A-4147-A177-3AD203B41FA5}">
                          <a16:colId xmlns:a16="http://schemas.microsoft.com/office/drawing/2014/main" val="2384728520"/>
                        </a:ext>
                      </a:extLst>
                    </a:gridCol>
                    <a:gridCol w="456369">
                      <a:extLst>
                        <a:ext uri="{9D8B030D-6E8A-4147-A177-3AD203B41FA5}">
                          <a16:colId xmlns:a16="http://schemas.microsoft.com/office/drawing/2014/main" val="3585965069"/>
                        </a:ext>
                      </a:extLst>
                    </a:gridCol>
                    <a:gridCol w="456369">
                      <a:extLst>
                        <a:ext uri="{9D8B030D-6E8A-4147-A177-3AD203B41FA5}">
                          <a16:colId xmlns:a16="http://schemas.microsoft.com/office/drawing/2014/main" val="1755852268"/>
                        </a:ext>
                      </a:extLst>
                    </a:gridCol>
                  </a:tblGrid>
                  <a:tr h="517144">
                    <a:tc grid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32" t="-1163" r="-1329" b="-10232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07141971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33" t="-102353" r="-306667" b="-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102353" r="-202632" b="-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2667" t="-102353" r="-105333" b="-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1323511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45FDF65-5167-4457-B61C-FA828C92FD6C}"/>
              </a:ext>
            </a:extLst>
          </p:cNvPr>
          <p:cNvSpPr txBox="1"/>
          <p:nvPr/>
        </p:nvSpPr>
        <p:spPr>
          <a:xfrm>
            <a:off x="7040703" y="283907"/>
            <a:ext cx="4953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with a countable set of verifiable statements (the most we can test experimentally). We call this a basis.</a:t>
            </a:r>
          </a:p>
        </p:txBody>
      </p:sp>
    </p:spTree>
    <p:extLst>
      <p:ext uri="{BB962C8B-B14F-4D97-AF65-F5344CB8AC3E}">
        <p14:creationId xmlns:p14="http://schemas.microsoft.com/office/powerpoint/2010/main" val="4280960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508197E-441C-479C-9B4E-74AA8F271F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5724250"/>
                  </p:ext>
                </p:extLst>
              </p:nvPr>
            </p:nvGraphicFramePr>
            <p:xfrm>
              <a:off x="400696" y="425955"/>
              <a:ext cx="5644994" cy="10342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6369">
                      <a:extLst>
                        <a:ext uri="{9D8B030D-6E8A-4147-A177-3AD203B41FA5}">
                          <a16:colId xmlns:a16="http://schemas.microsoft.com/office/drawing/2014/main" val="3244629165"/>
                        </a:ext>
                      </a:extLst>
                    </a:gridCol>
                    <a:gridCol w="456369">
                      <a:extLst>
                        <a:ext uri="{9D8B030D-6E8A-4147-A177-3AD203B41FA5}">
                          <a16:colId xmlns:a16="http://schemas.microsoft.com/office/drawing/2014/main" val="2384728520"/>
                        </a:ext>
                      </a:extLst>
                    </a:gridCol>
                    <a:gridCol w="456369">
                      <a:extLst>
                        <a:ext uri="{9D8B030D-6E8A-4147-A177-3AD203B41FA5}">
                          <a16:colId xmlns:a16="http://schemas.microsoft.com/office/drawing/2014/main" val="3585965069"/>
                        </a:ext>
                      </a:extLst>
                    </a:gridCol>
                    <a:gridCol w="456369">
                      <a:extLst>
                        <a:ext uri="{9D8B030D-6E8A-4147-A177-3AD203B41FA5}">
                          <a16:colId xmlns:a16="http://schemas.microsoft.com/office/drawing/2014/main" val="1755852268"/>
                        </a:ext>
                      </a:extLst>
                    </a:gridCol>
                    <a:gridCol w="1738209">
                      <a:extLst>
                        <a:ext uri="{9D8B030D-6E8A-4147-A177-3AD203B41FA5}">
                          <a16:colId xmlns:a16="http://schemas.microsoft.com/office/drawing/2014/main" val="570807982"/>
                        </a:ext>
                      </a:extLst>
                    </a:gridCol>
                    <a:gridCol w="1738209">
                      <a:extLst>
                        <a:ext uri="{9D8B030D-6E8A-4147-A177-3AD203B41FA5}">
                          <a16:colId xmlns:a16="http://schemas.microsoft.com/office/drawing/2014/main" val="2236752928"/>
                        </a:ext>
                      </a:extLst>
                    </a:gridCol>
                    <a:gridCol w="343100">
                      <a:extLst>
                        <a:ext uri="{9D8B030D-6E8A-4147-A177-3AD203B41FA5}">
                          <a16:colId xmlns:a16="http://schemas.microsoft.com/office/drawing/2014/main" val="1753003395"/>
                        </a:ext>
                      </a:extLst>
                    </a:gridCol>
                  </a:tblGrid>
                  <a:tr h="517144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Basis</a:t>
                          </a:r>
                          <a:r>
                            <a:rPr lang="en-US" baseline="0" dirty="0"/>
                            <a:t> </a:t>
                          </a:r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𝓑</m:t>
                              </m:r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Verifiable statements </a:t>
                          </a:r>
                          <a:r>
                            <a:rPr lang="en-US" baseline="0" dirty="0"/>
                            <a:t> </a:t>
                          </a:r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𝑿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41971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132351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508197E-441C-479C-9B4E-74AA8F271F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5724250"/>
                  </p:ext>
                </p:extLst>
              </p:nvPr>
            </p:nvGraphicFramePr>
            <p:xfrm>
              <a:off x="400696" y="425955"/>
              <a:ext cx="5644994" cy="10342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6369">
                      <a:extLst>
                        <a:ext uri="{9D8B030D-6E8A-4147-A177-3AD203B41FA5}">
                          <a16:colId xmlns:a16="http://schemas.microsoft.com/office/drawing/2014/main" val="3244629165"/>
                        </a:ext>
                      </a:extLst>
                    </a:gridCol>
                    <a:gridCol w="456369">
                      <a:extLst>
                        <a:ext uri="{9D8B030D-6E8A-4147-A177-3AD203B41FA5}">
                          <a16:colId xmlns:a16="http://schemas.microsoft.com/office/drawing/2014/main" val="2384728520"/>
                        </a:ext>
                      </a:extLst>
                    </a:gridCol>
                    <a:gridCol w="456369">
                      <a:extLst>
                        <a:ext uri="{9D8B030D-6E8A-4147-A177-3AD203B41FA5}">
                          <a16:colId xmlns:a16="http://schemas.microsoft.com/office/drawing/2014/main" val="3585965069"/>
                        </a:ext>
                      </a:extLst>
                    </a:gridCol>
                    <a:gridCol w="456369">
                      <a:extLst>
                        <a:ext uri="{9D8B030D-6E8A-4147-A177-3AD203B41FA5}">
                          <a16:colId xmlns:a16="http://schemas.microsoft.com/office/drawing/2014/main" val="1755852268"/>
                        </a:ext>
                      </a:extLst>
                    </a:gridCol>
                    <a:gridCol w="1738209">
                      <a:extLst>
                        <a:ext uri="{9D8B030D-6E8A-4147-A177-3AD203B41FA5}">
                          <a16:colId xmlns:a16="http://schemas.microsoft.com/office/drawing/2014/main" val="570807982"/>
                        </a:ext>
                      </a:extLst>
                    </a:gridCol>
                    <a:gridCol w="1738209">
                      <a:extLst>
                        <a:ext uri="{9D8B030D-6E8A-4147-A177-3AD203B41FA5}">
                          <a16:colId xmlns:a16="http://schemas.microsoft.com/office/drawing/2014/main" val="2236752928"/>
                        </a:ext>
                      </a:extLst>
                    </a:gridCol>
                    <a:gridCol w="343100">
                      <a:extLst>
                        <a:ext uri="{9D8B030D-6E8A-4147-A177-3AD203B41FA5}">
                          <a16:colId xmlns:a16="http://schemas.microsoft.com/office/drawing/2014/main" val="1753003395"/>
                        </a:ext>
                      </a:extLst>
                    </a:gridCol>
                  </a:tblGrid>
                  <a:tr h="517144">
                    <a:tc grid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33" t="-1163" r="-210333" b="-10232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8006" t="-1163" r="-638" b="-10232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41971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33" t="-102353" r="-1141333" b="-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333" t="-102353" r="-1041333" b="-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1333" t="-102353" r="-941333" b="-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5614" t="-102353" r="-121404" b="-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4895" t="-102353" r="-20979" b="-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1323511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45FDF65-5167-4457-B61C-FA828C92FD6C}"/>
              </a:ext>
            </a:extLst>
          </p:cNvPr>
          <p:cNvSpPr txBox="1"/>
          <p:nvPr/>
        </p:nvSpPr>
        <p:spPr>
          <a:xfrm>
            <a:off x="7040703" y="283907"/>
            <a:ext cx="4953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with a countable set of verifiable statements (the most we can test experimentally). We call this a basis.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A55D18-6F79-4E98-869C-1FEE53FD8ECC}"/>
              </a:ext>
            </a:extLst>
          </p:cNvPr>
          <p:cNvSpPr txBox="1"/>
          <p:nvPr/>
        </p:nvSpPr>
        <p:spPr>
          <a:xfrm>
            <a:off x="7040703" y="1452701"/>
            <a:ext cx="49530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Construct all verifiable statements that can be verified from the basis (close under finite conjunction and countable disjunction). We call this an experimental domain</a:t>
            </a:r>
          </a:p>
        </p:txBody>
      </p:sp>
    </p:spTree>
    <p:extLst>
      <p:ext uri="{BB962C8B-B14F-4D97-AF65-F5344CB8AC3E}">
        <p14:creationId xmlns:p14="http://schemas.microsoft.com/office/powerpoint/2010/main" val="436700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508197E-441C-479C-9B4E-74AA8F271F0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00696" y="425955"/>
              <a:ext cx="5644994" cy="36200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6369">
                      <a:extLst>
                        <a:ext uri="{9D8B030D-6E8A-4147-A177-3AD203B41FA5}">
                          <a16:colId xmlns:a16="http://schemas.microsoft.com/office/drawing/2014/main" val="3244629165"/>
                        </a:ext>
                      </a:extLst>
                    </a:gridCol>
                    <a:gridCol w="456369">
                      <a:extLst>
                        <a:ext uri="{9D8B030D-6E8A-4147-A177-3AD203B41FA5}">
                          <a16:colId xmlns:a16="http://schemas.microsoft.com/office/drawing/2014/main" val="2384728520"/>
                        </a:ext>
                      </a:extLst>
                    </a:gridCol>
                    <a:gridCol w="456369">
                      <a:extLst>
                        <a:ext uri="{9D8B030D-6E8A-4147-A177-3AD203B41FA5}">
                          <a16:colId xmlns:a16="http://schemas.microsoft.com/office/drawing/2014/main" val="3585965069"/>
                        </a:ext>
                      </a:extLst>
                    </a:gridCol>
                    <a:gridCol w="456369">
                      <a:extLst>
                        <a:ext uri="{9D8B030D-6E8A-4147-A177-3AD203B41FA5}">
                          <a16:colId xmlns:a16="http://schemas.microsoft.com/office/drawing/2014/main" val="1755852268"/>
                        </a:ext>
                      </a:extLst>
                    </a:gridCol>
                    <a:gridCol w="1738209">
                      <a:extLst>
                        <a:ext uri="{9D8B030D-6E8A-4147-A177-3AD203B41FA5}">
                          <a16:colId xmlns:a16="http://schemas.microsoft.com/office/drawing/2014/main" val="570807982"/>
                        </a:ext>
                      </a:extLst>
                    </a:gridCol>
                    <a:gridCol w="1738209">
                      <a:extLst>
                        <a:ext uri="{9D8B030D-6E8A-4147-A177-3AD203B41FA5}">
                          <a16:colId xmlns:a16="http://schemas.microsoft.com/office/drawing/2014/main" val="2236752928"/>
                        </a:ext>
                      </a:extLst>
                    </a:gridCol>
                    <a:gridCol w="343100">
                      <a:extLst>
                        <a:ext uri="{9D8B030D-6E8A-4147-A177-3AD203B41FA5}">
                          <a16:colId xmlns:a16="http://schemas.microsoft.com/office/drawing/2014/main" val="1753003395"/>
                        </a:ext>
                      </a:extLst>
                    </a:gridCol>
                  </a:tblGrid>
                  <a:tr h="517144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Basis</a:t>
                          </a:r>
                          <a:r>
                            <a:rPr lang="en-US" baseline="0" dirty="0"/>
                            <a:t> </a:t>
                          </a:r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𝓑</m:t>
                              </m:r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Verifiable statements </a:t>
                          </a:r>
                          <a:r>
                            <a:rPr lang="en-US" baseline="0" dirty="0"/>
                            <a:t> </a:t>
                          </a:r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𝑿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41971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13235112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51770873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86243862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16302653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43254632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4039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508197E-441C-479C-9B4E-74AA8F271F0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00696" y="425955"/>
              <a:ext cx="5644994" cy="36200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6369">
                      <a:extLst>
                        <a:ext uri="{9D8B030D-6E8A-4147-A177-3AD203B41FA5}">
                          <a16:colId xmlns:a16="http://schemas.microsoft.com/office/drawing/2014/main" val="3244629165"/>
                        </a:ext>
                      </a:extLst>
                    </a:gridCol>
                    <a:gridCol w="456369">
                      <a:extLst>
                        <a:ext uri="{9D8B030D-6E8A-4147-A177-3AD203B41FA5}">
                          <a16:colId xmlns:a16="http://schemas.microsoft.com/office/drawing/2014/main" val="2384728520"/>
                        </a:ext>
                      </a:extLst>
                    </a:gridCol>
                    <a:gridCol w="456369">
                      <a:extLst>
                        <a:ext uri="{9D8B030D-6E8A-4147-A177-3AD203B41FA5}">
                          <a16:colId xmlns:a16="http://schemas.microsoft.com/office/drawing/2014/main" val="3585965069"/>
                        </a:ext>
                      </a:extLst>
                    </a:gridCol>
                    <a:gridCol w="456369">
                      <a:extLst>
                        <a:ext uri="{9D8B030D-6E8A-4147-A177-3AD203B41FA5}">
                          <a16:colId xmlns:a16="http://schemas.microsoft.com/office/drawing/2014/main" val="1755852268"/>
                        </a:ext>
                      </a:extLst>
                    </a:gridCol>
                    <a:gridCol w="1738209">
                      <a:extLst>
                        <a:ext uri="{9D8B030D-6E8A-4147-A177-3AD203B41FA5}">
                          <a16:colId xmlns:a16="http://schemas.microsoft.com/office/drawing/2014/main" val="570807982"/>
                        </a:ext>
                      </a:extLst>
                    </a:gridCol>
                    <a:gridCol w="1738209">
                      <a:extLst>
                        <a:ext uri="{9D8B030D-6E8A-4147-A177-3AD203B41FA5}">
                          <a16:colId xmlns:a16="http://schemas.microsoft.com/office/drawing/2014/main" val="2236752928"/>
                        </a:ext>
                      </a:extLst>
                    </a:gridCol>
                    <a:gridCol w="343100">
                      <a:extLst>
                        <a:ext uri="{9D8B030D-6E8A-4147-A177-3AD203B41FA5}">
                          <a16:colId xmlns:a16="http://schemas.microsoft.com/office/drawing/2014/main" val="1753003395"/>
                        </a:ext>
                      </a:extLst>
                    </a:gridCol>
                  </a:tblGrid>
                  <a:tr h="517144">
                    <a:tc grid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33" t="-1176" r="-210333" b="-60352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8006" t="-1176" r="-638" b="-60352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41971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33" t="-101176" r="-1141333" b="-5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333" t="-101176" r="-1041333" b="-5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1333" t="-101176" r="-941333" b="-5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5614" t="-101176" r="-121404" b="-5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4895" t="-101176" r="-20979" b="-5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13235112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51770873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86243862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16302653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43254632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4039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45FDF65-5167-4457-B61C-FA828C92FD6C}"/>
              </a:ext>
            </a:extLst>
          </p:cNvPr>
          <p:cNvSpPr txBox="1"/>
          <p:nvPr/>
        </p:nvSpPr>
        <p:spPr>
          <a:xfrm>
            <a:off x="7040703" y="283907"/>
            <a:ext cx="4953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with a countable set of verifiable statements (the most we can test experimentally). We call this a basis.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A55D18-6F79-4E98-869C-1FEE53FD8ECC}"/>
              </a:ext>
            </a:extLst>
          </p:cNvPr>
          <p:cNvSpPr txBox="1"/>
          <p:nvPr/>
        </p:nvSpPr>
        <p:spPr>
          <a:xfrm>
            <a:off x="7040703" y="1452701"/>
            <a:ext cx="49530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Construct all verifiable statements that can be verified from the basis (close under finite conjunction and countable disjunction). We call this an experimental domain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89FA91-46BC-4D6E-AB76-2F3636E05B62}"/>
              </a:ext>
            </a:extLst>
          </p:cNvPr>
          <p:cNvSpPr txBox="1"/>
          <p:nvPr/>
        </p:nvSpPr>
        <p:spPr>
          <a:xfrm>
            <a:off x="7040703" y="2898494"/>
            <a:ext cx="4953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 all truth assignments: it is sufficient to assign the basis</a:t>
            </a:r>
          </a:p>
        </p:txBody>
      </p:sp>
    </p:spTree>
    <p:extLst>
      <p:ext uri="{BB962C8B-B14F-4D97-AF65-F5344CB8AC3E}">
        <p14:creationId xmlns:p14="http://schemas.microsoft.com/office/powerpoint/2010/main" val="3670354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508197E-441C-479C-9B4E-74AA8F271F0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00696" y="425955"/>
              <a:ext cx="5644994" cy="36200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6369">
                      <a:extLst>
                        <a:ext uri="{9D8B030D-6E8A-4147-A177-3AD203B41FA5}">
                          <a16:colId xmlns:a16="http://schemas.microsoft.com/office/drawing/2014/main" val="3244629165"/>
                        </a:ext>
                      </a:extLst>
                    </a:gridCol>
                    <a:gridCol w="456369">
                      <a:extLst>
                        <a:ext uri="{9D8B030D-6E8A-4147-A177-3AD203B41FA5}">
                          <a16:colId xmlns:a16="http://schemas.microsoft.com/office/drawing/2014/main" val="2384728520"/>
                        </a:ext>
                      </a:extLst>
                    </a:gridCol>
                    <a:gridCol w="456369">
                      <a:extLst>
                        <a:ext uri="{9D8B030D-6E8A-4147-A177-3AD203B41FA5}">
                          <a16:colId xmlns:a16="http://schemas.microsoft.com/office/drawing/2014/main" val="3585965069"/>
                        </a:ext>
                      </a:extLst>
                    </a:gridCol>
                    <a:gridCol w="456369">
                      <a:extLst>
                        <a:ext uri="{9D8B030D-6E8A-4147-A177-3AD203B41FA5}">
                          <a16:colId xmlns:a16="http://schemas.microsoft.com/office/drawing/2014/main" val="1755852268"/>
                        </a:ext>
                      </a:extLst>
                    </a:gridCol>
                    <a:gridCol w="1738209">
                      <a:extLst>
                        <a:ext uri="{9D8B030D-6E8A-4147-A177-3AD203B41FA5}">
                          <a16:colId xmlns:a16="http://schemas.microsoft.com/office/drawing/2014/main" val="570807982"/>
                        </a:ext>
                      </a:extLst>
                    </a:gridCol>
                    <a:gridCol w="1738209">
                      <a:extLst>
                        <a:ext uri="{9D8B030D-6E8A-4147-A177-3AD203B41FA5}">
                          <a16:colId xmlns:a16="http://schemas.microsoft.com/office/drawing/2014/main" val="2236752928"/>
                        </a:ext>
                      </a:extLst>
                    </a:gridCol>
                    <a:gridCol w="343100">
                      <a:extLst>
                        <a:ext uri="{9D8B030D-6E8A-4147-A177-3AD203B41FA5}">
                          <a16:colId xmlns:a16="http://schemas.microsoft.com/office/drawing/2014/main" val="1753003395"/>
                        </a:ext>
                      </a:extLst>
                    </a:gridCol>
                  </a:tblGrid>
                  <a:tr h="517144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Basis</a:t>
                          </a:r>
                          <a:r>
                            <a:rPr lang="en-US" baseline="0" dirty="0"/>
                            <a:t> </a:t>
                          </a:r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𝓑</m:t>
                              </m:r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Verifiable statements </a:t>
                          </a:r>
                          <a:r>
                            <a:rPr lang="en-US" baseline="0" dirty="0"/>
                            <a:t> </a:t>
                          </a:r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𝑿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41971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13235112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51770873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86243862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16302653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43254632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4039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508197E-441C-479C-9B4E-74AA8F271F0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00696" y="425955"/>
              <a:ext cx="5644994" cy="36200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6369">
                      <a:extLst>
                        <a:ext uri="{9D8B030D-6E8A-4147-A177-3AD203B41FA5}">
                          <a16:colId xmlns:a16="http://schemas.microsoft.com/office/drawing/2014/main" val="3244629165"/>
                        </a:ext>
                      </a:extLst>
                    </a:gridCol>
                    <a:gridCol w="456369">
                      <a:extLst>
                        <a:ext uri="{9D8B030D-6E8A-4147-A177-3AD203B41FA5}">
                          <a16:colId xmlns:a16="http://schemas.microsoft.com/office/drawing/2014/main" val="2384728520"/>
                        </a:ext>
                      </a:extLst>
                    </a:gridCol>
                    <a:gridCol w="456369">
                      <a:extLst>
                        <a:ext uri="{9D8B030D-6E8A-4147-A177-3AD203B41FA5}">
                          <a16:colId xmlns:a16="http://schemas.microsoft.com/office/drawing/2014/main" val="3585965069"/>
                        </a:ext>
                      </a:extLst>
                    </a:gridCol>
                    <a:gridCol w="456369">
                      <a:extLst>
                        <a:ext uri="{9D8B030D-6E8A-4147-A177-3AD203B41FA5}">
                          <a16:colId xmlns:a16="http://schemas.microsoft.com/office/drawing/2014/main" val="1755852268"/>
                        </a:ext>
                      </a:extLst>
                    </a:gridCol>
                    <a:gridCol w="1738209">
                      <a:extLst>
                        <a:ext uri="{9D8B030D-6E8A-4147-A177-3AD203B41FA5}">
                          <a16:colId xmlns:a16="http://schemas.microsoft.com/office/drawing/2014/main" val="570807982"/>
                        </a:ext>
                      </a:extLst>
                    </a:gridCol>
                    <a:gridCol w="1738209">
                      <a:extLst>
                        <a:ext uri="{9D8B030D-6E8A-4147-A177-3AD203B41FA5}">
                          <a16:colId xmlns:a16="http://schemas.microsoft.com/office/drawing/2014/main" val="2236752928"/>
                        </a:ext>
                      </a:extLst>
                    </a:gridCol>
                    <a:gridCol w="343100">
                      <a:extLst>
                        <a:ext uri="{9D8B030D-6E8A-4147-A177-3AD203B41FA5}">
                          <a16:colId xmlns:a16="http://schemas.microsoft.com/office/drawing/2014/main" val="1753003395"/>
                        </a:ext>
                      </a:extLst>
                    </a:gridCol>
                  </a:tblGrid>
                  <a:tr h="517144">
                    <a:tc grid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33" t="-1176" r="-210333" b="-60352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8006" t="-1176" r="-638" b="-60352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41971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33" t="-101176" r="-1141333" b="-5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333" t="-101176" r="-1041333" b="-5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1333" t="-101176" r="-941333" b="-5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5614" t="-101176" r="-121404" b="-5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4895" t="-101176" r="-20979" b="-5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13235112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51770873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86243862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16302653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43254632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403951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DBF961B6-EF0A-4DB7-95D8-B16C78FB6C64}"/>
              </a:ext>
            </a:extLst>
          </p:cNvPr>
          <p:cNvGrpSpPr/>
          <p:nvPr/>
        </p:nvGrpSpPr>
        <p:grpSpPr>
          <a:xfrm>
            <a:off x="497149" y="3072011"/>
            <a:ext cx="5477523" cy="386861"/>
            <a:chOff x="402336" y="3622431"/>
            <a:chExt cx="7809679" cy="38686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6944B2F2-FD22-4A2A-9A76-2CBAB73B2D81}"/>
                </a:ext>
              </a:extLst>
            </p:cNvPr>
            <p:cNvCxnSpPr/>
            <p:nvPr/>
          </p:nvCxnSpPr>
          <p:spPr>
            <a:xfrm>
              <a:off x="402336" y="3622431"/>
              <a:ext cx="7809679" cy="38686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FEADD33-7308-4745-99CB-73297F1858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336" y="3622431"/>
              <a:ext cx="7809679" cy="38686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45FDF65-5167-4457-B61C-FA828C92FD6C}"/>
              </a:ext>
            </a:extLst>
          </p:cNvPr>
          <p:cNvSpPr txBox="1"/>
          <p:nvPr/>
        </p:nvSpPr>
        <p:spPr>
          <a:xfrm>
            <a:off x="7040703" y="283907"/>
            <a:ext cx="4953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with a countable set of verifiable statements (the most we can test experimentally). We call this a basis.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A55D18-6F79-4E98-869C-1FEE53FD8ECC}"/>
              </a:ext>
            </a:extLst>
          </p:cNvPr>
          <p:cNvSpPr txBox="1"/>
          <p:nvPr/>
        </p:nvSpPr>
        <p:spPr>
          <a:xfrm>
            <a:off x="7040703" y="1452701"/>
            <a:ext cx="49530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Construct all verifiable statements that can be verified from the basis (close under finite conjunction and countable disjunction). We call this an experimental domain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89FA91-46BC-4D6E-AB76-2F3636E05B62}"/>
              </a:ext>
            </a:extLst>
          </p:cNvPr>
          <p:cNvSpPr txBox="1"/>
          <p:nvPr/>
        </p:nvSpPr>
        <p:spPr>
          <a:xfrm>
            <a:off x="7040703" y="2898494"/>
            <a:ext cx="4953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 all truth assignments: it is sufficient to assign the basis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65623D-20D3-4986-B469-76FA0AAE470C}"/>
              </a:ext>
            </a:extLst>
          </p:cNvPr>
          <p:cNvSpPr txBox="1"/>
          <p:nvPr/>
        </p:nvSpPr>
        <p:spPr>
          <a:xfrm>
            <a:off x="7040703" y="3790289"/>
            <a:ext cx="4953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 truth assignments that are impossible (e.g. the distance is more than 5 and less than 3) </a:t>
            </a:r>
          </a:p>
        </p:txBody>
      </p:sp>
    </p:spTree>
    <p:extLst>
      <p:ext uri="{BB962C8B-B14F-4D97-AF65-F5344CB8AC3E}">
        <p14:creationId xmlns:p14="http://schemas.microsoft.com/office/powerpoint/2010/main" val="3190226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508197E-441C-479C-9B4E-74AA8F271F0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00696" y="425955"/>
              <a:ext cx="5644994" cy="36200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6369">
                      <a:extLst>
                        <a:ext uri="{9D8B030D-6E8A-4147-A177-3AD203B41FA5}">
                          <a16:colId xmlns:a16="http://schemas.microsoft.com/office/drawing/2014/main" val="3244629165"/>
                        </a:ext>
                      </a:extLst>
                    </a:gridCol>
                    <a:gridCol w="456369">
                      <a:extLst>
                        <a:ext uri="{9D8B030D-6E8A-4147-A177-3AD203B41FA5}">
                          <a16:colId xmlns:a16="http://schemas.microsoft.com/office/drawing/2014/main" val="2384728520"/>
                        </a:ext>
                      </a:extLst>
                    </a:gridCol>
                    <a:gridCol w="456369">
                      <a:extLst>
                        <a:ext uri="{9D8B030D-6E8A-4147-A177-3AD203B41FA5}">
                          <a16:colId xmlns:a16="http://schemas.microsoft.com/office/drawing/2014/main" val="3585965069"/>
                        </a:ext>
                      </a:extLst>
                    </a:gridCol>
                    <a:gridCol w="456369">
                      <a:extLst>
                        <a:ext uri="{9D8B030D-6E8A-4147-A177-3AD203B41FA5}">
                          <a16:colId xmlns:a16="http://schemas.microsoft.com/office/drawing/2014/main" val="1755852268"/>
                        </a:ext>
                      </a:extLst>
                    </a:gridCol>
                    <a:gridCol w="1738209">
                      <a:extLst>
                        <a:ext uri="{9D8B030D-6E8A-4147-A177-3AD203B41FA5}">
                          <a16:colId xmlns:a16="http://schemas.microsoft.com/office/drawing/2014/main" val="570807982"/>
                        </a:ext>
                      </a:extLst>
                    </a:gridCol>
                    <a:gridCol w="1738209">
                      <a:extLst>
                        <a:ext uri="{9D8B030D-6E8A-4147-A177-3AD203B41FA5}">
                          <a16:colId xmlns:a16="http://schemas.microsoft.com/office/drawing/2014/main" val="2236752928"/>
                        </a:ext>
                      </a:extLst>
                    </a:gridCol>
                    <a:gridCol w="343100">
                      <a:extLst>
                        <a:ext uri="{9D8B030D-6E8A-4147-A177-3AD203B41FA5}">
                          <a16:colId xmlns:a16="http://schemas.microsoft.com/office/drawing/2014/main" val="1753003395"/>
                        </a:ext>
                      </a:extLst>
                    </a:gridCol>
                  </a:tblGrid>
                  <a:tr h="517144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Basis</a:t>
                          </a:r>
                          <a:r>
                            <a:rPr lang="en-US" baseline="0" dirty="0"/>
                            <a:t> </a:t>
                          </a:r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𝓑</m:t>
                              </m:r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Verifiable statements </a:t>
                          </a:r>
                          <a:r>
                            <a:rPr lang="en-US" baseline="0" dirty="0"/>
                            <a:t> </a:t>
                          </a:r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𝑿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41971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13235112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51770873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86243862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16302653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43254632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4039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508197E-441C-479C-9B4E-74AA8F271F0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00696" y="425955"/>
              <a:ext cx="5644994" cy="36200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6369">
                      <a:extLst>
                        <a:ext uri="{9D8B030D-6E8A-4147-A177-3AD203B41FA5}">
                          <a16:colId xmlns:a16="http://schemas.microsoft.com/office/drawing/2014/main" val="3244629165"/>
                        </a:ext>
                      </a:extLst>
                    </a:gridCol>
                    <a:gridCol w="456369">
                      <a:extLst>
                        <a:ext uri="{9D8B030D-6E8A-4147-A177-3AD203B41FA5}">
                          <a16:colId xmlns:a16="http://schemas.microsoft.com/office/drawing/2014/main" val="2384728520"/>
                        </a:ext>
                      </a:extLst>
                    </a:gridCol>
                    <a:gridCol w="456369">
                      <a:extLst>
                        <a:ext uri="{9D8B030D-6E8A-4147-A177-3AD203B41FA5}">
                          <a16:colId xmlns:a16="http://schemas.microsoft.com/office/drawing/2014/main" val="3585965069"/>
                        </a:ext>
                      </a:extLst>
                    </a:gridCol>
                    <a:gridCol w="456369">
                      <a:extLst>
                        <a:ext uri="{9D8B030D-6E8A-4147-A177-3AD203B41FA5}">
                          <a16:colId xmlns:a16="http://schemas.microsoft.com/office/drawing/2014/main" val="1755852268"/>
                        </a:ext>
                      </a:extLst>
                    </a:gridCol>
                    <a:gridCol w="1738209">
                      <a:extLst>
                        <a:ext uri="{9D8B030D-6E8A-4147-A177-3AD203B41FA5}">
                          <a16:colId xmlns:a16="http://schemas.microsoft.com/office/drawing/2014/main" val="570807982"/>
                        </a:ext>
                      </a:extLst>
                    </a:gridCol>
                    <a:gridCol w="1738209">
                      <a:extLst>
                        <a:ext uri="{9D8B030D-6E8A-4147-A177-3AD203B41FA5}">
                          <a16:colId xmlns:a16="http://schemas.microsoft.com/office/drawing/2014/main" val="2236752928"/>
                        </a:ext>
                      </a:extLst>
                    </a:gridCol>
                    <a:gridCol w="343100">
                      <a:extLst>
                        <a:ext uri="{9D8B030D-6E8A-4147-A177-3AD203B41FA5}">
                          <a16:colId xmlns:a16="http://schemas.microsoft.com/office/drawing/2014/main" val="1753003395"/>
                        </a:ext>
                      </a:extLst>
                    </a:gridCol>
                  </a:tblGrid>
                  <a:tr h="517144">
                    <a:tc grid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33" t="-1176" r="-210333" b="-60352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8006" t="-1176" r="-638" b="-60352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41971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33" t="-101176" r="-1141333" b="-5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333" t="-101176" r="-1041333" b="-5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1333" t="-101176" r="-941333" b="-5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5614" t="-101176" r="-121404" b="-5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4895" t="-101176" r="-20979" b="-5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13235112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51770873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86243862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16302653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43254632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40395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B33C971-CB3B-482F-830E-B2F9022F1BAF}"/>
                  </a:ext>
                </a:extLst>
              </p:cNvPr>
              <p:cNvSpPr/>
              <p:nvPr/>
            </p:nvSpPr>
            <p:spPr>
              <a:xfrm>
                <a:off x="6130913" y="1436643"/>
                <a:ext cx="682166" cy="2609320"/>
              </a:xfrm>
              <a:prstGeom prst="rect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b="1" dirty="0"/>
                  <a:t>Possibilities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B33C971-CB3B-482F-830E-B2F9022F1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0913" y="1436643"/>
                <a:ext cx="682166" cy="26093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DBF961B6-EF0A-4DB7-95D8-B16C78FB6C64}"/>
              </a:ext>
            </a:extLst>
          </p:cNvPr>
          <p:cNvGrpSpPr/>
          <p:nvPr/>
        </p:nvGrpSpPr>
        <p:grpSpPr>
          <a:xfrm>
            <a:off x="497149" y="3072011"/>
            <a:ext cx="5477523" cy="386861"/>
            <a:chOff x="402336" y="3622431"/>
            <a:chExt cx="7809679" cy="38686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6944B2F2-FD22-4A2A-9A76-2CBAB73B2D81}"/>
                </a:ext>
              </a:extLst>
            </p:cNvPr>
            <p:cNvCxnSpPr/>
            <p:nvPr/>
          </p:nvCxnSpPr>
          <p:spPr>
            <a:xfrm>
              <a:off x="402336" y="3622431"/>
              <a:ext cx="7809679" cy="38686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FEADD33-7308-4745-99CB-73297F1858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336" y="3622431"/>
              <a:ext cx="7809679" cy="38686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45FDF65-5167-4457-B61C-FA828C92FD6C}"/>
              </a:ext>
            </a:extLst>
          </p:cNvPr>
          <p:cNvSpPr txBox="1"/>
          <p:nvPr/>
        </p:nvSpPr>
        <p:spPr>
          <a:xfrm>
            <a:off x="7040703" y="283907"/>
            <a:ext cx="4953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with a countable set of verifiable statements (the most we can test experimentally). We call this a basis.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A55D18-6F79-4E98-869C-1FEE53FD8ECC}"/>
              </a:ext>
            </a:extLst>
          </p:cNvPr>
          <p:cNvSpPr txBox="1"/>
          <p:nvPr/>
        </p:nvSpPr>
        <p:spPr>
          <a:xfrm>
            <a:off x="7040703" y="1452701"/>
            <a:ext cx="49530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Construct all verifiable statements that can be verified from the basis (close under finite conjunction and countable disjunction). We call this an experimental domain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89FA91-46BC-4D6E-AB76-2F3636E05B62}"/>
              </a:ext>
            </a:extLst>
          </p:cNvPr>
          <p:cNvSpPr txBox="1"/>
          <p:nvPr/>
        </p:nvSpPr>
        <p:spPr>
          <a:xfrm>
            <a:off x="7040703" y="2898494"/>
            <a:ext cx="4953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 all truth assignments: it is sufficient to assign the basis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F7082F-E92A-459B-8293-75205242A108}"/>
              </a:ext>
            </a:extLst>
          </p:cNvPr>
          <p:cNvSpPr txBox="1"/>
          <p:nvPr/>
        </p:nvSpPr>
        <p:spPr>
          <a:xfrm>
            <a:off x="7040703" y="4759434"/>
            <a:ext cx="4953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call the remaining lines the set of possibilities for the experimental domain (what can be found experimentally)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0D83A4-0F03-42C9-A739-8E522B32A40B}"/>
              </a:ext>
            </a:extLst>
          </p:cNvPr>
          <p:cNvSpPr txBox="1"/>
          <p:nvPr/>
        </p:nvSpPr>
        <p:spPr>
          <a:xfrm>
            <a:off x="7040703" y="3790289"/>
            <a:ext cx="4953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 truth assignments that are impossible (e.g. the distance is more than 5 and less than 3) </a:t>
            </a:r>
          </a:p>
        </p:txBody>
      </p:sp>
    </p:spTree>
    <p:extLst>
      <p:ext uri="{BB962C8B-B14F-4D97-AF65-F5344CB8AC3E}">
        <p14:creationId xmlns:p14="http://schemas.microsoft.com/office/powerpoint/2010/main" val="3574579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508197E-441C-479C-9B4E-74AA8F271F0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00696" y="425955"/>
              <a:ext cx="5644994" cy="36200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6369">
                      <a:extLst>
                        <a:ext uri="{9D8B030D-6E8A-4147-A177-3AD203B41FA5}">
                          <a16:colId xmlns:a16="http://schemas.microsoft.com/office/drawing/2014/main" val="3244629165"/>
                        </a:ext>
                      </a:extLst>
                    </a:gridCol>
                    <a:gridCol w="456369">
                      <a:extLst>
                        <a:ext uri="{9D8B030D-6E8A-4147-A177-3AD203B41FA5}">
                          <a16:colId xmlns:a16="http://schemas.microsoft.com/office/drawing/2014/main" val="2384728520"/>
                        </a:ext>
                      </a:extLst>
                    </a:gridCol>
                    <a:gridCol w="456369">
                      <a:extLst>
                        <a:ext uri="{9D8B030D-6E8A-4147-A177-3AD203B41FA5}">
                          <a16:colId xmlns:a16="http://schemas.microsoft.com/office/drawing/2014/main" val="3585965069"/>
                        </a:ext>
                      </a:extLst>
                    </a:gridCol>
                    <a:gridCol w="456369">
                      <a:extLst>
                        <a:ext uri="{9D8B030D-6E8A-4147-A177-3AD203B41FA5}">
                          <a16:colId xmlns:a16="http://schemas.microsoft.com/office/drawing/2014/main" val="1755852268"/>
                        </a:ext>
                      </a:extLst>
                    </a:gridCol>
                    <a:gridCol w="1738209">
                      <a:extLst>
                        <a:ext uri="{9D8B030D-6E8A-4147-A177-3AD203B41FA5}">
                          <a16:colId xmlns:a16="http://schemas.microsoft.com/office/drawing/2014/main" val="570807982"/>
                        </a:ext>
                      </a:extLst>
                    </a:gridCol>
                    <a:gridCol w="1738209">
                      <a:extLst>
                        <a:ext uri="{9D8B030D-6E8A-4147-A177-3AD203B41FA5}">
                          <a16:colId xmlns:a16="http://schemas.microsoft.com/office/drawing/2014/main" val="2236752928"/>
                        </a:ext>
                      </a:extLst>
                    </a:gridCol>
                    <a:gridCol w="343100">
                      <a:extLst>
                        <a:ext uri="{9D8B030D-6E8A-4147-A177-3AD203B41FA5}">
                          <a16:colId xmlns:a16="http://schemas.microsoft.com/office/drawing/2014/main" val="1753003395"/>
                        </a:ext>
                      </a:extLst>
                    </a:gridCol>
                  </a:tblGrid>
                  <a:tr h="517144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Basis</a:t>
                          </a:r>
                          <a:r>
                            <a:rPr lang="en-US" baseline="0" dirty="0"/>
                            <a:t> </a:t>
                          </a:r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𝓑</m:t>
                              </m:r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Verifiable statements </a:t>
                          </a:r>
                          <a:r>
                            <a:rPr lang="en-US" baseline="0" dirty="0"/>
                            <a:t> </a:t>
                          </a:r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𝑿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41971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13235112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51770873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86243862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16302653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43254632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4039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508197E-441C-479C-9B4E-74AA8F271F0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00696" y="425955"/>
              <a:ext cx="5644994" cy="36200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6369">
                      <a:extLst>
                        <a:ext uri="{9D8B030D-6E8A-4147-A177-3AD203B41FA5}">
                          <a16:colId xmlns:a16="http://schemas.microsoft.com/office/drawing/2014/main" val="3244629165"/>
                        </a:ext>
                      </a:extLst>
                    </a:gridCol>
                    <a:gridCol w="456369">
                      <a:extLst>
                        <a:ext uri="{9D8B030D-6E8A-4147-A177-3AD203B41FA5}">
                          <a16:colId xmlns:a16="http://schemas.microsoft.com/office/drawing/2014/main" val="2384728520"/>
                        </a:ext>
                      </a:extLst>
                    </a:gridCol>
                    <a:gridCol w="456369">
                      <a:extLst>
                        <a:ext uri="{9D8B030D-6E8A-4147-A177-3AD203B41FA5}">
                          <a16:colId xmlns:a16="http://schemas.microsoft.com/office/drawing/2014/main" val="3585965069"/>
                        </a:ext>
                      </a:extLst>
                    </a:gridCol>
                    <a:gridCol w="456369">
                      <a:extLst>
                        <a:ext uri="{9D8B030D-6E8A-4147-A177-3AD203B41FA5}">
                          <a16:colId xmlns:a16="http://schemas.microsoft.com/office/drawing/2014/main" val="1755852268"/>
                        </a:ext>
                      </a:extLst>
                    </a:gridCol>
                    <a:gridCol w="1738209">
                      <a:extLst>
                        <a:ext uri="{9D8B030D-6E8A-4147-A177-3AD203B41FA5}">
                          <a16:colId xmlns:a16="http://schemas.microsoft.com/office/drawing/2014/main" val="570807982"/>
                        </a:ext>
                      </a:extLst>
                    </a:gridCol>
                    <a:gridCol w="1738209">
                      <a:extLst>
                        <a:ext uri="{9D8B030D-6E8A-4147-A177-3AD203B41FA5}">
                          <a16:colId xmlns:a16="http://schemas.microsoft.com/office/drawing/2014/main" val="2236752928"/>
                        </a:ext>
                      </a:extLst>
                    </a:gridCol>
                    <a:gridCol w="343100">
                      <a:extLst>
                        <a:ext uri="{9D8B030D-6E8A-4147-A177-3AD203B41FA5}">
                          <a16:colId xmlns:a16="http://schemas.microsoft.com/office/drawing/2014/main" val="1753003395"/>
                        </a:ext>
                      </a:extLst>
                    </a:gridCol>
                  </a:tblGrid>
                  <a:tr h="517144">
                    <a:tc grid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33" t="-1176" r="-210333" b="-60352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8006" t="-1176" r="-638" b="-60352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41971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33" t="-101176" r="-1141333" b="-5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333" t="-101176" r="-1041333" b="-5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1333" t="-101176" r="-941333" b="-5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5614" t="-101176" r="-121404" b="-5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4895" t="-101176" r="-20979" b="-5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13235112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51770873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86243862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16302653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43254632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40395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B33C971-CB3B-482F-830E-B2F9022F1BAF}"/>
                  </a:ext>
                </a:extLst>
              </p:cNvPr>
              <p:cNvSpPr/>
              <p:nvPr/>
            </p:nvSpPr>
            <p:spPr>
              <a:xfrm>
                <a:off x="6130913" y="1436643"/>
                <a:ext cx="682166" cy="2609320"/>
              </a:xfrm>
              <a:prstGeom prst="rect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b="1" dirty="0"/>
                  <a:t>Possibilities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B33C971-CB3B-482F-830E-B2F9022F1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0913" y="1436643"/>
                <a:ext cx="682166" cy="26093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DBF961B6-EF0A-4DB7-95D8-B16C78FB6C64}"/>
              </a:ext>
            </a:extLst>
          </p:cNvPr>
          <p:cNvGrpSpPr/>
          <p:nvPr/>
        </p:nvGrpSpPr>
        <p:grpSpPr>
          <a:xfrm>
            <a:off x="497149" y="3072011"/>
            <a:ext cx="5477523" cy="386861"/>
            <a:chOff x="402336" y="3622431"/>
            <a:chExt cx="7809679" cy="38686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6944B2F2-FD22-4A2A-9A76-2CBAB73B2D81}"/>
                </a:ext>
              </a:extLst>
            </p:cNvPr>
            <p:cNvCxnSpPr/>
            <p:nvPr/>
          </p:nvCxnSpPr>
          <p:spPr>
            <a:xfrm>
              <a:off x="402336" y="3622431"/>
              <a:ext cx="7809679" cy="38686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FEADD33-7308-4745-99CB-73297F1858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336" y="3622431"/>
              <a:ext cx="7809679" cy="38686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45FDF65-5167-4457-B61C-FA828C92FD6C}"/>
              </a:ext>
            </a:extLst>
          </p:cNvPr>
          <p:cNvSpPr txBox="1"/>
          <p:nvPr/>
        </p:nvSpPr>
        <p:spPr>
          <a:xfrm>
            <a:off x="7040703" y="283907"/>
            <a:ext cx="4953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with a countable set of verifiable statements (the most we can test experimentally). We call this a basis.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A55D18-6F79-4E98-869C-1FEE53FD8ECC}"/>
              </a:ext>
            </a:extLst>
          </p:cNvPr>
          <p:cNvSpPr txBox="1"/>
          <p:nvPr/>
        </p:nvSpPr>
        <p:spPr>
          <a:xfrm>
            <a:off x="7040703" y="1452701"/>
            <a:ext cx="49530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Construct all verifiable statements that can be verified from the basis (close under finite conjunction and countable disjunction). We call this an experimental domain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89FA91-46BC-4D6E-AB76-2F3636E05B62}"/>
              </a:ext>
            </a:extLst>
          </p:cNvPr>
          <p:cNvSpPr txBox="1"/>
          <p:nvPr/>
        </p:nvSpPr>
        <p:spPr>
          <a:xfrm>
            <a:off x="7040703" y="2898494"/>
            <a:ext cx="4953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 all truth assignments: it is sufficient to assign the basis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F7082F-E92A-459B-8293-75205242A108}"/>
              </a:ext>
            </a:extLst>
          </p:cNvPr>
          <p:cNvSpPr txBox="1"/>
          <p:nvPr/>
        </p:nvSpPr>
        <p:spPr>
          <a:xfrm>
            <a:off x="7040703" y="4759434"/>
            <a:ext cx="4953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call the remaining lines the set of possibilities for the experimental domain (what can be found experimentally)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1A92B5-318E-4C0B-83FA-AF8AD182010C}"/>
              </a:ext>
            </a:extLst>
          </p:cNvPr>
          <p:cNvSpPr txBox="1"/>
          <p:nvPr/>
        </p:nvSpPr>
        <p:spPr>
          <a:xfrm>
            <a:off x="7040703" y="6005578"/>
            <a:ext cx="4953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verifiable statement corresponds to a set of possibilities in which the statement is true.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7266A4-BF0C-405B-96D6-4D81EF7A9AE2}"/>
              </a:ext>
            </a:extLst>
          </p:cNvPr>
          <p:cNvSpPr txBox="1"/>
          <p:nvPr/>
        </p:nvSpPr>
        <p:spPr>
          <a:xfrm>
            <a:off x="7040703" y="3790289"/>
            <a:ext cx="4953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 truth assignments that are impossible (e.g. the distance is more than 5 and less than 3) </a:t>
            </a:r>
          </a:p>
        </p:txBody>
      </p:sp>
    </p:spTree>
    <p:extLst>
      <p:ext uri="{BB962C8B-B14F-4D97-AF65-F5344CB8AC3E}">
        <p14:creationId xmlns:p14="http://schemas.microsoft.com/office/powerpoint/2010/main" val="3104703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508197E-441C-479C-9B4E-74AA8F271F0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00696" y="425955"/>
              <a:ext cx="5644994" cy="36200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6369">
                      <a:extLst>
                        <a:ext uri="{9D8B030D-6E8A-4147-A177-3AD203B41FA5}">
                          <a16:colId xmlns:a16="http://schemas.microsoft.com/office/drawing/2014/main" val="3244629165"/>
                        </a:ext>
                      </a:extLst>
                    </a:gridCol>
                    <a:gridCol w="456369">
                      <a:extLst>
                        <a:ext uri="{9D8B030D-6E8A-4147-A177-3AD203B41FA5}">
                          <a16:colId xmlns:a16="http://schemas.microsoft.com/office/drawing/2014/main" val="2384728520"/>
                        </a:ext>
                      </a:extLst>
                    </a:gridCol>
                    <a:gridCol w="456369">
                      <a:extLst>
                        <a:ext uri="{9D8B030D-6E8A-4147-A177-3AD203B41FA5}">
                          <a16:colId xmlns:a16="http://schemas.microsoft.com/office/drawing/2014/main" val="3585965069"/>
                        </a:ext>
                      </a:extLst>
                    </a:gridCol>
                    <a:gridCol w="456369">
                      <a:extLst>
                        <a:ext uri="{9D8B030D-6E8A-4147-A177-3AD203B41FA5}">
                          <a16:colId xmlns:a16="http://schemas.microsoft.com/office/drawing/2014/main" val="1755852268"/>
                        </a:ext>
                      </a:extLst>
                    </a:gridCol>
                    <a:gridCol w="1738209">
                      <a:extLst>
                        <a:ext uri="{9D8B030D-6E8A-4147-A177-3AD203B41FA5}">
                          <a16:colId xmlns:a16="http://schemas.microsoft.com/office/drawing/2014/main" val="570807982"/>
                        </a:ext>
                      </a:extLst>
                    </a:gridCol>
                    <a:gridCol w="1738209">
                      <a:extLst>
                        <a:ext uri="{9D8B030D-6E8A-4147-A177-3AD203B41FA5}">
                          <a16:colId xmlns:a16="http://schemas.microsoft.com/office/drawing/2014/main" val="2236752928"/>
                        </a:ext>
                      </a:extLst>
                    </a:gridCol>
                    <a:gridCol w="343100">
                      <a:extLst>
                        <a:ext uri="{9D8B030D-6E8A-4147-A177-3AD203B41FA5}">
                          <a16:colId xmlns:a16="http://schemas.microsoft.com/office/drawing/2014/main" val="1753003395"/>
                        </a:ext>
                      </a:extLst>
                    </a:gridCol>
                  </a:tblGrid>
                  <a:tr h="517144"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Basis</a:t>
                          </a:r>
                          <a:r>
                            <a:rPr lang="en-US" baseline="0" dirty="0"/>
                            <a:t> </a:t>
                          </a:r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𝓑</m:t>
                              </m:r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Verifiable statements </a:t>
                          </a:r>
                          <a:r>
                            <a:rPr lang="en-US" baseline="0" dirty="0"/>
                            <a:t> </a:t>
                          </a:r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𝑿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41971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13235112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51770873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86243862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16302653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43254632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4039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508197E-441C-479C-9B4E-74AA8F271F0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00696" y="425955"/>
              <a:ext cx="5644994" cy="36200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6369">
                      <a:extLst>
                        <a:ext uri="{9D8B030D-6E8A-4147-A177-3AD203B41FA5}">
                          <a16:colId xmlns:a16="http://schemas.microsoft.com/office/drawing/2014/main" val="3244629165"/>
                        </a:ext>
                      </a:extLst>
                    </a:gridCol>
                    <a:gridCol w="456369">
                      <a:extLst>
                        <a:ext uri="{9D8B030D-6E8A-4147-A177-3AD203B41FA5}">
                          <a16:colId xmlns:a16="http://schemas.microsoft.com/office/drawing/2014/main" val="2384728520"/>
                        </a:ext>
                      </a:extLst>
                    </a:gridCol>
                    <a:gridCol w="456369">
                      <a:extLst>
                        <a:ext uri="{9D8B030D-6E8A-4147-A177-3AD203B41FA5}">
                          <a16:colId xmlns:a16="http://schemas.microsoft.com/office/drawing/2014/main" val="3585965069"/>
                        </a:ext>
                      </a:extLst>
                    </a:gridCol>
                    <a:gridCol w="456369">
                      <a:extLst>
                        <a:ext uri="{9D8B030D-6E8A-4147-A177-3AD203B41FA5}">
                          <a16:colId xmlns:a16="http://schemas.microsoft.com/office/drawing/2014/main" val="1755852268"/>
                        </a:ext>
                      </a:extLst>
                    </a:gridCol>
                    <a:gridCol w="1738209">
                      <a:extLst>
                        <a:ext uri="{9D8B030D-6E8A-4147-A177-3AD203B41FA5}">
                          <a16:colId xmlns:a16="http://schemas.microsoft.com/office/drawing/2014/main" val="570807982"/>
                        </a:ext>
                      </a:extLst>
                    </a:gridCol>
                    <a:gridCol w="1738209">
                      <a:extLst>
                        <a:ext uri="{9D8B030D-6E8A-4147-A177-3AD203B41FA5}">
                          <a16:colId xmlns:a16="http://schemas.microsoft.com/office/drawing/2014/main" val="2236752928"/>
                        </a:ext>
                      </a:extLst>
                    </a:gridCol>
                    <a:gridCol w="343100">
                      <a:extLst>
                        <a:ext uri="{9D8B030D-6E8A-4147-A177-3AD203B41FA5}">
                          <a16:colId xmlns:a16="http://schemas.microsoft.com/office/drawing/2014/main" val="1753003395"/>
                        </a:ext>
                      </a:extLst>
                    </a:gridCol>
                  </a:tblGrid>
                  <a:tr h="517144">
                    <a:tc grid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33" t="-1176" r="-210333" b="-60352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8006" t="-1176" r="-638" b="-60352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7141971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33" t="-101176" r="-1141333" b="-5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333" t="-101176" r="-1041333" b="-5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1333" t="-101176" r="-941333" b="-5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5614" t="-101176" r="-121404" b="-5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4895" t="-101176" r="-20979" b="-5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13235112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51770873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86243862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16302653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43254632"/>
                      </a:ext>
                    </a:extLst>
                  </a:tr>
                  <a:tr h="5171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40395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B33C971-CB3B-482F-830E-B2F9022F1BAF}"/>
                  </a:ext>
                </a:extLst>
              </p:cNvPr>
              <p:cNvSpPr/>
              <p:nvPr/>
            </p:nvSpPr>
            <p:spPr>
              <a:xfrm>
                <a:off x="6130913" y="1436643"/>
                <a:ext cx="682166" cy="2609320"/>
              </a:xfrm>
              <a:prstGeom prst="rect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b="1" dirty="0"/>
                  <a:t>Possibilities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B33C971-CB3B-482F-830E-B2F9022F1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0913" y="1436643"/>
                <a:ext cx="682166" cy="26093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DBF961B6-EF0A-4DB7-95D8-B16C78FB6C64}"/>
              </a:ext>
            </a:extLst>
          </p:cNvPr>
          <p:cNvGrpSpPr/>
          <p:nvPr/>
        </p:nvGrpSpPr>
        <p:grpSpPr>
          <a:xfrm>
            <a:off x="497149" y="3072011"/>
            <a:ext cx="5477523" cy="386861"/>
            <a:chOff x="402336" y="3622431"/>
            <a:chExt cx="7809679" cy="38686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6944B2F2-FD22-4A2A-9A76-2CBAB73B2D81}"/>
                </a:ext>
              </a:extLst>
            </p:cNvPr>
            <p:cNvCxnSpPr/>
            <p:nvPr/>
          </p:nvCxnSpPr>
          <p:spPr>
            <a:xfrm>
              <a:off x="402336" y="3622431"/>
              <a:ext cx="7809679" cy="38686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FEADD33-7308-4745-99CB-73297F1858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336" y="3622431"/>
              <a:ext cx="7809679" cy="38686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45FDF65-5167-4457-B61C-FA828C92FD6C}"/>
              </a:ext>
            </a:extLst>
          </p:cNvPr>
          <p:cNvSpPr txBox="1"/>
          <p:nvPr/>
        </p:nvSpPr>
        <p:spPr>
          <a:xfrm>
            <a:off x="7040703" y="283907"/>
            <a:ext cx="4953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with a countable set of verifiable statements (the most we can test experimentally). We call this a basis.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A55D18-6F79-4E98-869C-1FEE53FD8ECC}"/>
              </a:ext>
            </a:extLst>
          </p:cNvPr>
          <p:cNvSpPr txBox="1"/>
          <p:nvPr/>
        </p:nvSpPr>
        <p:spPr>
          <a:xfrm>
            <a:off x="7040703" y="1452701"/>
            <a:ext cx="49530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Construct all verifiable statements that can be verified from the basis (close under finite conjunction and countable disjunction). We call this an experimental domain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89FA91-46BC-4D6E-AB76-2F3636E05B62}"/>
              </a:ext>
            </a:extLst>
          </p:cNvPr>
          <p:cNvSpPr txBox="1"/>
          <p:nvPr/>
        </p:nvSpPr>
        <p:spPr>
          <a:xfrm>
            <a:off x="7040703" y="2898494"/>
            <a:ext cx="4953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 all truth assignments: it is sufficient to assign the basis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F7082F-E92A-459B-8293-75205242A108}"/>
              </a:ext>
            </a:extLst>
          </p:cNvPr>
          <p:cNvSpPr txBox="1"/>
          <p:nvPr/>
        </p:nvSpPr>
        <p:spPr>
          <a:xfrm>
            <a:off x="7040703" y="4759434"/>
            <a:ext cx="4953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call the remaining lines the set of possibilities for the experimental domain (what can be found experimentally)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1A92B5-318E-4C0B-83FA-AF8AD182010C}"/>
              </a:ext>
            </a:extLst>
          </p:cNvPr>
          <p:cNvSpPr txBox="1"/>
          <p:nvPr/>
        </p:nvSpPr>
        <p:spPr>
          <a:xfrm>
            <a:off x="7040703" y="6005578"/>
            <a:ext cx="4953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verifiable statement corresponds to a set of possibilities in which the statement is true.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CC84937-86BE-4D35-97B0-F14A40406800}"/>
                  </a:ext>
                </a:extLst>
              </p:cNvPr>
              <p:cNvSpPr txBox="1"/>
              <p:nvPr/>
            </p:nvSpPr>
            <p:spPr>
              <a:xfrm>
                <a:off x="400696" y="4574768"/>
                <a:ext cx="57302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The experimental domain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𝓓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00B050"/>
                    </a:solidFill>
                  </a:rPr>
                  <a:t> induces a natural topology on the set of possibilities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b="1" dirty="0">
                    <a:solidFill>
                      <a:srgbClr val="00B05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CC84937-86BE-4D35-97B0-F14A40406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96" y="4574768"/>
                <a:ext cx="5730217" cy="646331"/>
              </a:xfrm>
              <a:prstGeom prst="rect">
                <a:avLst/>
              </a:prstGeom>
              <a:blipFill>
                <a:blip r:embed="rId4"/>
                <a:stretch>
                  <a:fillRect l="-957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96A07899-7603-4A56-B6D5-C69EE85E1EA6}"/>
              </a:ext>
            </a:extLst>
          </p:cNvPr>
          <p:cNvSpPr txBox="1"/>
          <p:nvPr/>
        </p:nvSpPr>
        <p:spPr>
          <a:xfrm>
            <a:off x="400696" y="5505816"/>
            <a:ext cx="5644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The role of logic (and math) in science is to capture</a:t>
            </a:r>
          </a:p>
          <a:p>
            <a:r>
              <a:rPr lang="en-US" b="1" dirty="0">
                <a:solidFill>
                  <a:srgbClr val="00B050"/>
                </a:solidFill>
              </a:rPr>
              <a:t>what is consistent (i.e. the possibilities) and what is</a:t>
            </a:r>
            <a:br>
              <a:rPr lang="en-US" b="1" dirty="0">
                <a:solidFill>
                  <a:srgbClr val="00B050"/>
                </a:solidFill>
              </a:rPr>
            </a:br>
            <a:r>
              <a:rPr lang="en-US" b="1" dirty="0">
                <a:solidFill>
                  <a:srgbClr val="00B050"/>
                </a:solidFill>
              </a:rPr>
              <a:t>verifiable (i.e. the verifiable statements)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04621C-C31F-46BC-A1C4-90BBCED89261}"/>
              </a:ext>
            </a:extLst>
          </p:cNvPr>
          <p:cNvSpPr txBox="1"/>
          <p:nvPr/>
        </p:nvSpPr>
        <p:spPr>
          <a:xfrm>
            <a:off x="7040703" y="3790289"/>
            <a:ext cx="4953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 truth assignments that are impossible (e.g. the distance is more than 5 and less than 3) </a:t>
            </a:r>
          </a:p>
        </p:txBody>
      </p:sp>
    </p:spTree>
    <p:extLst>
      <p:ext uri="{BB962C8B-B14F-4D97-AF65-F5344CB8AC3E}">
        <p14:creationId xmlns:p14="http://schemas.microsoft.com/office/powerpoint/2010/main" val="1767376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9FA0-9795-4327-A692-EE1EBFD02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360151-3D32-40F5-9C1B-D6CB721D43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“the mass of the photon is less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−13</m:t>
                        </m:r>
                      </m:sup>
                    </m:sSup>
                  </m:oMath>
                </a14:m>
                <a:r>
                  <a:rPr lang="en-US" dirty="0"/>
                  <a:t>eV” is verifiable and corresponds to an open set (a set in the topology)</a:t>
                </a:r>
              </a:p>
              <a:p>
                <a:r>
                  <a:rPr lang="en-US" dirty="0"/>
                  <a:t>“the mass of the photon is exactly 0 eV” is not verifiable and is not an open set (not a set in the topology)</a:t>
                </a:r>
              </a:p>
              <a:p>
                <a:pPr lvl="1"/>
                <a:r>
                  <a:rPr lang="en-US" dirty="0"/>
                  <a:t>However, it is falsifiable and corresponds to a closed set (the complement is in the topology)</a:t>
                </a:r>
              </a:p>
              <a:p>
                <a:r>
                  <a:rPr lang="en-US" dirty="0"/>
                  <a:t>Topological concepts (second countability, </a:t>
                </a:r>
                <a:r>
                  <a:rPr lang="en-US" dirty="0" err="1"/>
                  <a:t>Hausdorff</a:t>
                </a:r>
                <a:r>
                  <a:rPr lang="en-US" dirty="0"/>
                  <a:t> spaces, interior/exterior/boundary, …) can be better understood in terms of experimental verification</a:t>
                </a:r>
              </a:p>
              <a:p>
                <a:pPr lvl="1"/>
                <a:r>
                  <a:rPr lang="en-US" dirty="0"/>
                  <a:t>They are not some abstract mathematical thing: they are physically meaningful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360151-3D32-40F5-9C1B-D6CB721D43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r="-1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01B341-55C6-4E18-862D-BECB09273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1FFBAF-67CE-4F3D-A474-93CC7757A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750BC-ECFE-42A8-AD75-224883221BF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45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9FA0-9795-4327-A692-EE1EBFD02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360151-3D32-40F5-9C1B-D6CB721D43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can define a quantity as a measurable property of a system that has a magnitude: can be compared to another of the same kind and found to be greater or smaller</a:t>
                </a:r>
              </a:p>
              <a:p>
                <a:r>
                  <a:rPr lang="en-US" dirty="0"/>
                  <a:t>Mathematically a quantity is formed by:</a:t>
                </a:r>
              </a:p>
              <a:p>
                <a:pPr lvl="1"/>
                <a:r>
                  <a:rPr lang="en-US" dirty="0"/>
                  <a:t>a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 linear (total) ordering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𝔹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the order topology generated by the linear ordering, whose basis elements are of the form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−∞,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+∞</m:t>
                        </m:r>
                      </m:e>
                    </m:d>
                  </m:oMath>
                </a14:m>
                <a:r>
                  <a:rPr lang="en-US" dirty="0"/>
                  <a:t>; that is, we can always tell experimentally whether something is more or less than something else</a:t>
                </a:r>
              </a:p>
              <a:p>
                <a:pPr lvl="2"/>
                <a:r>
                  <a:rPr lang="en-US" dirty="0"/>
                  <a:t>equality, in general, is not experimentally testable: for continuous quantities corresponds to infinite precision measurements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360151-3D32-40F5-9C1B-D6CB721D43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01B341-55C6-4E18-862D-BECB09273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1FFBAF-67CE-4F3D-A474-93CC7757A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750BC-ECFE-42A8-AD75-224883221BF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30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9FA0-9795-4327-A692-EE1EBFD02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Constructing quantities and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60151-3D32-40F5-9C1B-D6CB721D4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question is: how do we operationally construct quantities? How can we model that appropriately?</a:t>
            </a:r>
          </a:p>
          <a:p>
            <a:r>
              <a:rPr lang="en-US" dirty="0"/>
              <a:t>We start with the idea of a reference: something physical that partitions our range into a before, on, and after</a:t>
            </a:r>
          </a:p>
          <a:p>
            <a:pPr lvl="1"/>
            <a:r>
              <a:rPr lang="en-US" dirty="0"/>
              <a:t>E.g. a line on a ruler, the tick of a clock, a standard weight for a balance scale, a threshold on an A/D converter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Mathematically, a reference is a tuple of three statements b/o/a; only before and after are required to be experimentally verifiable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01B341-55C6-4E18-862D-BECB09273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1FFBAF-67CE-4F3D-A474-93CC7757A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750BC-ECFE-42A8-AD75-224883221BFF}" type="slidenum">
              <a:rPr lang="en-US" smtClean="0"/>
              <a:t>19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63CC82-9E0F-4C0F-9CC3-01E846C7C3CB}"/>
              </a:ext>
            </a:extLst>
          </p:cNvPr>
          <p:cNvSpPr/>
          <p:nvPr/>
        </p:nvSpPr>
        <p:spPr>
          <a:xfrm>
            <a:off x="5968753" y="3915040"/>
            <a:ext cx="254493" cy="11629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4A45BB-8394-4719-9715-42FCD158A70C}"/>
              </a:ext>
            </a:extLst>
          </p:cNvPr>
          <p:cNvCxnSpPr/>
          <p:nvPr/>
        </p:nvCxnSpPr>
        <p:spPr>
          <a:xfrm flipH="1">
            <a:off x="4722920" y="4492088"/>
            <a:ext cx="106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47F661-4F74-466D-AAD8-D09857ED64D2}"/>
              </a:ext>
            </a:extLst>
          </p:cNvPr>
          <p:cNvCxnSpPr/>
          <p:nvPr/>
        </p:nvCxnSpPr>
        <p:spPr>
          <a:xfrm>
            <a:off x="6427433" y="4496527"/>
            <a:ext cx="9854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D5C3DFD-469C-4AC2-B8FE-3778BF023DF8}"/>
              </a:ext>
            </a:extLst>
          </p:cNvPr>
          <p:cNvSpPr txBox="1"/>
          <p:nvPr/>
        </p:nvSpPr>
        <p:spPr>
          <a:xfrm>
            <a:off x="4855630" y="4122756"/>
            <a:ext cx="79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950BCC-20AA-4149-8AEB-C96F256964B0}"/>
              </a:ext>
            </a:extLst>
          </p:cNvPr>
          <p:cNvSpPr txBox="1"/>
          <p:nvPr/>
        </p:nvSpPr>
        <p:spPr>
          <a:xfrm>
            <a:off x="6602908" y="4122756"/>
            <a:ext cx="634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55472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69B6C-59C6-4B44-BB88-4C1AD96B7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of Physics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F8BDF-C17E-4671-AB2C-048262D6C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This talk is part of a broader project called Assumptions of Physics</a:t>
            </a:r>
            <a:br>
              <a:rPr lang="en-US" dirty="0"/>
            </a:br>
            <a:r>
              <a:rPr lang="en-US" dirty="0"/>
              <a:t>(see </a:t>
            </a:r>
            <a:r>
              <a:rPr lang="en-US" dirty="0">
                <a:hlinkClick r:id="rId2"/>
              </a:rPr>
              <a:t>http://assumptionsofphysics.org/</a:t>
            </a:r>
            <a:r>
              <a:rPr lang="en-US" dirty="0"/>
              <a:t>)</a:t>
            </a:r>
          </a:p>
          <a:p>
            <a:r>
              <a:rPr lang="en-US" dirty="0"/>
              <a:t>The aim of the project is to find a handful of physical principles and assumptions from which the basic laws of physics can be derived</a:t>
            </a:r>
          </a:p>
          <a:p>
            <a:r>
              <a:rPr lang="en-US" dirty="0"/>
              <a:t>To do that we want to develop a general mathematical theory of experimental science: the theory that studies scientific theories</a:t>
            </a:r>
          </a:p>
          <a:p>
            <a:pPr lvl="1"/>
            <a:r>
              <a:rPr lang="en-US" dirty="0"/>
              <a:t>A formal framework that forces us to clarify our assumptions</a:t>
            </a:r>
          </a:p>
          <a:p>
            <a:pPr lvl="1"/>
            <a:r>
              <a:rPr lang="en-US" dirty="0"/>
              <a:t>From those assumptions the mathematical objects are derived</a:t>
            </a:r>
          </a:p>
          <a:p>
            <a:pPr lvl="1"/>
            <a:r>
              <a:rPr lang="en-US" dirty="0"/>
              <a:t>Each mathematical object has a clear physical meaning and no object is unphysical</a:t>
            </a:r>
          </a:p>
          <a:p>
            <a:pPr lvl="1"/>
            <a:r>
              <a:rPr lang="en-US" dirty="0"/>
              <a:t>Gives us concepts and tools that span across different disciplines</a:t>
            </a:r>
          </a:p>
          <a:p>
            <a:pPr lvl="1"/>
            <a:r>
              <a:rPr lang="en-US" dirty="0"/>
              <a:t>Allows us to explore what happens when the assumptions fail, possibly leading to new physics ideas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F58F25-46E2-470D-9A45-DB50822EE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E83B7-D982-4FD7-A0FA-8E7100A1152D}" type="slidenum">
              <a:rPr lang="en-US" smtClean="0"/>
              <a:t>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46ECA1-7A70-4E8D-89BC-E024ECCE5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</p:spTree>
    <p:extLst>
      <p:ext uri="{BB962C8B-B14F-4D97-AF65-F5344CB8AC3E}">
        <p14:creationId xmlns:p14="http://schemas.microsoft.com/office/powerpoint/2010/main" val="4035766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9FA0-9795-4327-A692-EE1EBFD02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Constructing quantities and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60151-3D32-40F5-9C1B-D6CB721D4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1 - In general, before/on/after are not mutually exclusive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01B341-55C6-4E18-862D-BECB09273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1FFBAF-67CE-4F3D-A474-93CC7757A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750BC-ECFE-42A8-AD75-224883221BFF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63CC82-9E0F-4C0F-9CC3-01E846C7C3CB}"/>
              </a:ext>
            </a:extLst>
          </p:cNvPr>
          <p:cNvSpPr/>
          <p:nvPr/>
        </p:nvSpPr>
        <p:spPr>
          <a:xfrm>
            <a:off x="9224017" y="2721129"/>
            <a:ext cx="325968" cy="25603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                                      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4A45BB-8394-4719-9715-42FCD158A70C}"/>
              </a:ext>
            </a:extLst>
          </p:cNvPr>
          <p:cNvCxnSpPr/>
          <p:nvPr/>
        </p:nvCxnSpPr>
        <p:spPr>
          <a:xfrm flipH="1">
            <a:off x="7978180" y="2998911"/>
            <a:ext cx="106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47F661-4F74-466D-AAD8-D09857ED64D2}"/>
              </a:ext>
            </a:extLst>
          </p:cNvPr>
          <p:cNvCxnSpPr/>
          <p:nvPr/>
        </p:nvCxnSpPr>
        <p:spPr>
          <a:xfrm>
            <a:off x="9671683" y="2998911"/>
            <a:ext cx="9854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D5C3DFD-469C-4AC2-B8FE-3778BF023DF8}"/>
              </a:ext>
            </a:extLst>
          </p:cNvPr>
          <p:cNvSpPr txBox="1"/>
          <p:nvPr/>
        </p:nvSpPr>
        <p:spPr>
          <a:xfrm>
            <a:off x="8110892" y="2536463"/>
            <a:ext cx="79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950BCC-20AA-4149-8AEB-C96F256964B0}"/>
              </a:ext>
            </a:extLst>
          </p:cNvPr>
          <p:cNvSpPr txBox="1"/>
          <p:nvPr/>
        </p:nvSpPr>
        <p:spPr>
          <a:xfrm>
            <a:off x="9815061" y="2536463"/>
            <a:ext cx="634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64DCF7F-FA07-4566-BF33-B416B449E2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700708"/>
              </p:ext>
            </p:extLst>
          </p:nvPr>
        </p:nvGraphicFramePr>
        <p:xfrm>
          <a:off x="2169256" y="2721134"/>
          <a:ext cx="349746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5820">
                  <a:extLst>
                    <a:ext uri="{9D8B030D-6E8A-4147-A177-3AD203B41FA5}">
                      <a16:colId xmlns:a16="http://schemas.microsoft.com/office/drawing/2014/main" val="2891206852"/>
                    </a:ext>
                  </a:extLst>
                </a:gridCol>
                <a:gridCol w="1165820">
                  <a:extLst>
                    <a:ext uri="{9D8B030D-6E8A-4147-A177-3AD203B41FA5}">
                      <a16:colId xmlns:a16="http://schemas.microsoft.com/office/drawing/2014/main" val="2032963996"/>
                    </a:ext>
                  </a:extLst>
                </a:gridCol>
                <a:gridCol w="1165820">
                  <a:extLst>
                    <a:ext uri="{9D8B030D-6E8A-4147-A177-3AD203B41FA5}">
                      <a16:colId xmlns:a16="http://schemas.microsoft.com/office/drawing/2014/main" val="3104868629"/>
                    </a:ext>
                  </a:extLst>
                </a:gridCol>
              </a:tblGrid>
              <a:tr h="365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Before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After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725526"/>
                  </a:ext>
                </a:extLst>
              </a:tr>
              <a:tr h="365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551925"/>
                  </a:ext>
                </a:extLst>
              </a:tr>
              <a:tr h="365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309307"/>
                  </a:ext>
                </a:extLst>
              </a:tr>
              <a:tr h="365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37714"/>
                  </a:ext>
                </a:extLst>
              </a:tr>
              <a:tr h="365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40439"/>
                  </a:ext>
                </a:extLst>
              </a:tr>
              <a:tr h="365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250277"/>
                  </a:ext>
                </a:extLst>
              </a:tr>
              <a:tr h="365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06331"/>
                  </a:ext>
                </a:extLst>
              </a:tr>
            </a:tbl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42085A5A-A6AE-4934-9880-9395A2568EAA}"/>
              </a:ext>
            </a:extLst>
          </p:cNvPr>
          <p:cNvSpPr/>
          <p:nvPr/>
        </p:nvSpPr>
        <p:spPr>
          <a:xfrm>
            <a:off x="8290165" y="3085182"/>
            <a:ext cx="562396" cy="26517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21543DB-E77E-4C50-AA6B-CBD16653C609}"/>
              </a:ext>
            </a:extLst>
          </p:cNvPr>
          <p:cNvSpPr/>
          <p:nvPr/>
        </p:nvSpPr>
        <p:spPr>
          <a:xfrm>
            <a:off x="9290305" y="3449900"/>
            <a:ext cx="182880" cy="32978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1501447-DF16-499D-8DF8-F27DEF1C4985}"/>
              </a:ext>
            </a:extLst>
          </p:cNvPr>
          <p:cNvSpPr/>
          <p:nvPr/>
        </p:nvSpPr>
        <p:spPr>
          <a:xfrm>
            <a:off x="9109287" y="4973385"/>
            <a:ext cx="562396" cy="26517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0019B83-478C-4676-82E4-698980037589}"/>
              </a:ext>
            </a:extLst>
          </p:cNvPr>
          <p:cNvSpPr/>
          <p:nvPr/>
        </p:nvSpPr>
        <p:spPr>
          <a:xfrm>
            <a:off x="9390485" y="4608668"/>
            <a:ext cx="562396" cy="26517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547AAE9-D57E-4EDB-9EE6-721338192912}"/>
              </a:ext>
            </a:extLst>
          </p:cNvPr>
          <p:cNvSpPr/>
          <p:nvPr/>
        </p:nvSpPr>
        <p:spPr>
          <a:xfrm>
            <a:off x="8807237" y="4243950"/>
            <a:ext cx="562396" cy="26517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EA4C109-E116-40A1-8BDB-CA077901B896}"/>
              </a:ext>
            </a:extLst>
          </p:cNvPr>
          <p:cNvSpPr/>
          <p:nvPr/>
        </p:nvSpPr>
        <p:spPr>
          <a:xfrm>
            <a:off x="9887134" y="3879232"/>
            <a:ext cx="562396" cy="26517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37399A-975B-4279-9C5E-81825D544407}"/>
              </a:ext>
            </a:extLst>
          </p:cNvPr>
          <p:cNvSpPr txBox="1"/>
          <p:nvPr/>
        </p:nvSpPr>
        <p:spPr>
          <a:xfrm>
            <a:off x="298165" y="5788680"/>
            <a:ext cx="11829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 this case, the possibilities of the domain cannot correspond to distinct values </a:t>
            </a:r>
          </a:p>
        </p:txBody>
      </p:sp>
    </p:spTree>
    <p:extLst>
      <p:ext uri="{BB962C8B-B14F-4D97-AF65-F5344CB8AC3E}">
        <p14:creationId xmlns:p14="http://schemas.microsoft.com/office/powerpoint/2010/main" val="236547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9FA0-9795-4327-A692-EE1EBFD02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Strict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60151-3D32-40F5-9C1B-D6CB721D4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say a reference is strict if before/on/after are mutually exclusive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the extent of what we measure is smaller than the extent of our reference, then we can always assume our references are strict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01B341-55C6-4E18-862D-BECB09273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1FFBAF-67CE-4F3D-A474-93CC7757A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750BC-ECFE-42A8-AD75-224883221BFF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63CC82-9E0F-4C0F-9CC3-01E846C7C3CB}"/>
              </a:ext>
            </a:extLst>
          </p:cNvPr>
          <p:cNvSpPr/>
          <p:nvPr/>
        </p:nvSpPr>
        <p:spPr>
          <a:xfrm>
            <a:off x="9224017" y="2721129"/>
            <a:ext cx="325968" cy="14630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                 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4A45BB-8394-4719-9715-42FCD158A70C}"/>
              </a:ext>
            </a:extLst>
          </p:cNvPr>
          <p:cNvCxnSpPr/>
          <p:nvPr/>
        </p:nvCxnSpPr>
        <p:spPr>
          <a:xfrm flipH="1">
            <a:off x="7978180" y="2998911"/>
            <a:ext cx="106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47F661-4F74-466D-AAD8-D09857ED64D2}"/>
              </a:ext>
            </a:extLst>
          </p:cNvPr>
          <p:cNvCxnSpPr/>
          <p:nvPr/>
        </p:nvCxnSpPr>
        <p:spPr>
          <a:xfrm>
            <a:off x="9671683" y="2998911"/>
            <a:ext cx="9854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D5C3DFD-469C-4AC2-B8FE-3778BF023DF8}"/>
              </a:ext>
            </a:extLst>
          </p:cNvPr>
          <p:cNvSpPr txBox="1"/>
          <p:nvPr/>
        </p:nvSpPr>
        <p:spPr>
          <a:xfrm>
            <a:off x="8110892" y="2536463"/>
            <a:ext cx="79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950BCC-20AA-4149-8AEB-C96F256964B0}"/>
              </a:ext>
            </a:extLst>
          </p:cNvPr>
          <p:cNvSpPr txBox="1"/>
          <p:nvPr/>
        </p:nvSpPr>
        <p:spPr>
          <a:xfrm>
            <a:off x="9815061" y="2536463"/>
            <a:ext cx="634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64DCF7F-FA07-4566-BF33-B416B449E2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347767"/>
              </p:ext>
            </p:extLst>
          </p:nvPr>
        </p:nvGraphicFramePr>
        <p:xfrm>
          <a:off x="2169256" y="2721134"/>
          <a:ext cx="349746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5820">
                  <a:extLst>
                    <a:ext uri="{9D8B030D-6E8A-4147-A177-3AD203B41FA5}">
                      <a16:colId xmlns:a16="http://schemas.microsoft.com/office/drawing/2014/main" val="2891206852"/>
                    </a:ext>
                  </a:extLst>
                </a:gridCol>
                <a:gridCol w="1165820">
                  <a:extLst>
                    <a:ext uri="{9D8B030D-6E8A-4147-A177-3AD203B41FA5}">
                      <a16:colId xmlns:a16="http://schemas.microsoft.com/office/drawing/2014/main" val="2032963996"/>
                    </a:ext>
                  </a:extLst>
                </a:gridCol>
                <a:gridCol w="1165820">
                  <a:extLst>
                    <a:ext uri="{9D8B030D-6E8A-4147-A177-3AD203B41FA5}">
                      <a16:colId xmlns:a16="http://schemas.microsoft.com/office/drawing/2014/main" val="3104868629"/>
                    </a:ext>
                  </a:extLst>
                </a:gridCol>
              </a:tblGrid>
              <a:tr h="365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Before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After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725526"/>
                  </a:ext>
                </a:extLst>
              </a:tr>
              <a:tr h="365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551925"/>
                  </a:ext>
                </a:extLst>
              </a:tr>
              <a:tr h="365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309307"/>
                  </a:ext>
                </a:extLst>
              </a:tr>
              <a:tr h="365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37714"/>
                  </a:ext>
                </a:extLst>
              </a:tr>
            </a:tbl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42085A5A-A6AE-4934-9880-9395A2568EAA}"/>
              </a:ext>
            </a:extLst>
          </p:cNvPr>
          <p:cNvSpPr/>
          <p:nvPr/>
        </p:nvSpPr>
        <p:spPr>
          <a:xfrm>
            <a:off x="8290165" y="3085182"/>
            <a:ext cx="562396" cy="26517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21543DB-E77E-4C50-AA6B-CBD16653C609}"/>
              </a:ext>
            </a:extLst>
          </p:cNvPr>
          <p:cNvSpPr/>
          <p:nvPr/>
        </p:nvSpPr>
        <p:spPr>
          <a:xfrm>
            <a:off x="9290305" y="3449900"/>
            <a:ext cx="182880" cy="32978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EA4C109-E116-40A1-8BDB-CA077901B896}"/>
              </a:ext>
            </a:extLst>
          </p:cNvPr>
          <p:cNvSpPr/>
          <p:nvPr/>
        </p:nvSpPr>
        <p:spPr>
          <a:xfrm>
            <a:off x="9887134" y="3879232"/>
            <a:ext cx="562396" cy="26517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428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9FA0-9795-4327-A692-EE1EBFD02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Multiple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60151-3D32-40F5-9C1B-D6CB721D4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2 - To construct a reference scale we need multiple references, but in general these would not construct a linear order</a:t>
            </a:r>
          </a:p>
          <a:p>
            <a:r>
              <a:rPr lang="en-US" dirty="0"/>
              <a:t>We need to define what it means for</a:t>
            </a:r>
            <a:br>
              <a:rPr lang="en-US" dirty="0"/>
            </a:br>
            <a:r>
              <a:rPr lang="en-US" dirty="0"/>
              <a:t>references to be aligned purely on the</a:t>
            </a:r>
            <a:br>
              <a:rPr lang="en-US" dirty="0"/>
            </a:br>
            <a:r>
              <a:rPr lang="en-US" dirty="0"/>
              <a:t>logical relationship between statements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01B341-55C6-4E18-862D-BECB09273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1FFBAF-67CE-4F3D-A474-93CC7757A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750BC-ECFE-42A8-AD75-224883221BFF}" type="slidenum">
              <a:rPr lang="en-US" smtClean="0"/>
              <a:t>22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5FEB8E-03C5-42C7-81D5-2065EFF9E909}"/>
              </a:ext>
            </a:extLst>
          </p:cNvPr>
          <p:cNvGrpSpPr/>
          <p:nvPr/>
        </p:nvGrpSpPr>
        <p:grpSpPr>
          <a:xfrm>
            <a:off x="8448698" y="2785040"/>
            <a:ext cx="2678924" cy="2949929"/>
            <a:chOff x="7978180" y="2536463"/>
            <a:chExt cx="2678924" cy="294992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763CC82-9E0F-4C0F-9CC3-01E846C7C3CB}"/>
                </a:ext>
              </a:extLst>
            </p:cNvPr>
            <p:cNvSpPr/>
            <p:nvPr/>
          </p:nvSpPr>
          <p:spPr>
            <a:xfrm>
              <a:off x="9224017" y="2721129"/>
              <a:ext cx="325968" cy="276526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                                         on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04A45BB-8394-4719-9715-42FCD158A70C}"/>
                </a:ext>
              </a:extLst>
            </p:cNvPr>
            <p:cNvCxnSpPr/>
            <p:nvPr/>
          </p:nvCxnSpPr>
          <p:spPr>
            <a:xfrm flipH="1">
              <a:off x="7978180" y="2998911"/>
              <a:ext cx="10653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447F661-4F74-466D-AAD8-D09857ED64D2}"/>
                </a:ext>
              </a:extLst>
            </p:cNvPr>
            <p:cNvCxnSpPr/>
            <p:nvPr/>
          </p:nvCxnSpPr>
          <p:spPr>
            <a:xfrm>
              <a:off x="9671683" y="2998911"/>
              <a:ext cx="9854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D5C3DFD-469C-4AC2-B8FE-3778BF023DF8}"/>
                </a:ext>
              </a:extLst>
            </p:cNvPr>
            <p:cNvSpPr txBox="1"/>
            <p:nvPr/>
          </p:nvSpPr>
          <p:spPr>
            <a:xfrm>
              <a:off x="8110892" y="2536463"/>
              <a:ext cx="7998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before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B950BCC-20AA-4149-8AEB-C96F256964B0}"/>
                </a:ext>
              </a:extLst>
            </p:cNvPr>
            <p:cNvSpPr txBox="1"/>
            <p:nvPr/>
          </p:nvSpPr>
          <p:spPr>
            <a:xfrm>
              <a:off x="9815061" y="2536463"/>
              <a:ext cx="6344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after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B394F5-4760-4C88-A8B3-2630C4053CD0}"/>
              </a:ext>
            </a:extLst>
          </p:cNvPr>
          <p:cNvGrpSpPr/>
          <p:nvPr/>
        </p:nvGrpSpPr>
        <p:grpSpPr>
          <a:xfrm rot="2595187">
            <a:off x="8355073" y="2969706"/>
            <a:ext cx="2678925" cy="2765263"/>
            <a:chOff x="7978180" y="2721129"/>
            <a:chExt cx="2678925" cy="276526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4AD34AB-1B4B-4E97-90E2-AB05D1B5D7FA}"/>
                </a:ext>
              </a:extLst>
            </p:cNvPr>
            <p:cNvSpPr/>
            <p:nvPr/>
          </p:nvSpPr>
          <p:spPr>
            <a:xfrm>
              <a:off x="9224017" y="2721129"/>
              <a:ext cx="325968" cy="276526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dirty="0"/>
                <a:t>                                         on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3D097DF-9650-4C02-AA7E-5FAD025F2254}"/>
                </a:ext>
              </a:extLst>
            </p:cNvPr>
            <p:cNvCxnSpPr/>
            <p:nvPr/>
          </p:nvCxnSpPr>
          <p:spPr>
            <a:xfrm flipH="1">
              <a:off x="7978180" y="5484661"/>
              <a:ext cx="10653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C6AAA02-9186-42E9-BBB6-1375362A3196}"/>
                </a:ext>
              </a:extLst>
            </p:cNvPr>
            <p:cNvCxnSpPr/>
            <p:nvPr/>
          </p:nvCxnSpPr>
          <p:spPr>
            <a:xfrm>
              <a:off x="9671684" y="5484661"/>
              <a:ext cx="9854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F2C728D-BFA8-4EA3-AB81-07970F5D5346}"/>
                </a:ext>
              </a:extLst>
            </p:cNvPr>
            <p:cNvSpPr txBox="1"/>
            <p:nvPr/>
          </p:nvSpPr>
          <p:spPr>
            <a:xfrm>
              <a:off x="8110892" y="5022213"/>
              <a:ext cx="7998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before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E94FAC-7522-4E04-918A-94DE3C9F3BD7}"/>
                </a:ext>
              </a:extLst>
            </p:cNvPr>
            <p:cNvSpPr txBox="1"/>
            <p:nvPr/>
          </p:nvSpPr>
          <p:spPr>
            <a:xfrm>
              <a:off x="9815061" y="5022213"/>
              <a:ext cx="6344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after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202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9FA0-9795-4327-A692-EE1EBFD02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Ordered references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360151-3D32-40F5-9C1B-D6CB721D43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can say that reference 1 is before reference 2</a:t>
                </a:r>
                <a:br>
                  <a:rPr lang="en-US" dirty="0"/>
                </a:br>
                <a:r>
                  <a:rPr lang="en-US" dirty="0"/>
                  <a:t>if whenever we find something before or</a:t>
                </a:r>
                <a:br>
                  <a:rPr lang="en-US" dirty="0"/>
                </a:br>
                <a:r>
                  <a:rPr lang="en-US" dirty="0"/>
                  <a:t>on the other, it must be before the second</a:t>
                </a:r>
              </a:p>
              <a:p>
                <a:r>
                  <a:rPr lang="en-US" dirty="0"/>
                  <a:t>More precisely,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    Means the statements are incompatible,</a:t>
                </a:r>
                <a:br>
                  <a:rPr lang="en-US" dirty="0"/>
                </a:br>
                <a:r>
                  <a:rPr lang="en-US" dirty="0"/>
                  <a:t>     they can’t be true at the same time</a:t>
                </a:r>
              </a:p>
              <a:p>
                <a:r>
                  <a:rPr lang="en-US" dirty="0"/>
                  <a:t>Note 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≼¬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is narrower than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) means</a:t>
                </a:r>
                <a:br>
                  <a:rPr lang="en-US" dirty="0"/>
                </a:br>
                <a:r>
                  <a:rPr lang="en-US" dirty="0"/>
                  <a:t>that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must be true as well</a:t>
                </a:r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360151-3D32-40F5-9C1B-D6CB721D43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01B341-55C6-4E18-862D-BECB09273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1FFBAF-67CE-4F3D-A474-93CC7757A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750BC-ECFE-42A8-AD75-224883221BFF}" type="slidenum">
              <a:rPr lang="en-US" smtClean="0"/>
              <a:t>23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5FEB8E-03C5-42C7-81D5-2065EFF9E909}"/>
              </a:ext>
            </a:extLst>
          </p:cNvPr>
          <p:cNvGrpSpPr/>
          <p:nvPr/>
        </p:nvGrpSpPr>
        <p:grpSpPr>
          <a:xfrm>
            <a:off x="8448698" y="2783185"/>
            <a:ext cx="2678924" cy="2951784"/>
            <a:chOff x="7978180" y="2534608"/>
            <a:chExt cx="2678924" cy="29517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A763CC82-9E0F-4C0F-9CC3-01E846C7C3CB}"/>
                    </a:ext>
                  </a:extLst>
                </p:cNvPr>
                <p:cNvSpPr/>
                <p:nvPr/>
              </p:nvSpPr>
              <p:spPr>
                <a:xfrm>
                  <a:off x="9224017" y="2721129"/>
                  <a:ext cx="325968" cy="2765263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vert="horz"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A763CC82-9E0F-4C0F-9CC3-01E846C7C3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4017" y="2721129"/>
                  <a:ext cx="325968" cy="2765263"/>
                </a:xfrm>
                <a:prstGeom prst="rect">
                  <a:avLst/>
                </a:prstGeom>
                <a:blipFill>
                  <a:blip r:embed="rId3"/>
                  <a:stretch>
                    <a:fillRect r="-89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04A45BB-8394-4719-9715-42FCD158A70C}"/>
                </a:ext>
              </a:extLst>
            </p:cNvPr>
            <p:cNvCxnSpPr/>
            <p:nvPr/>
          </p:nvCxnSpPr>
          <p:spPr>
            <a:xfrm flipH="1">
              <a:off x="7978180" y="2998911"/>
              <a:ext cx="10653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447F661-4F74-466D-AAD8-D09857ED64D2}"/>
                </a:ext>
              </a:extLst>
            </p:cNvPr>
            <p:cNvCxnSpPr/>
            <p:nvPr/>
          </p:nvCxnSpPr>
          <p:spPr>
            <a:xfrm>
              <a:off x="9671683" y="2998911"/>
              <a:ext cx="9854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D5C3DFD-469C-4AC2-B8FE-3778BF023DF8}"/>
                    </a:ext>
                  </a:extLst>
                </p:cNvPr>
                <p:cNvSpPr txBox="1"/>
                <p:nvPr/>
              </p:nvSpPr>
              <p:spPr>
                <a:xfrm>
                  <a:off x="8279527" y="2562111"/>
                  <a:ext cx="4626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D5C3DFD-469C-4AC2-B8FE-3778BF023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9527" y="2562111"/>
                  <a:ext cx="462626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B950BCC-20AA-4149-8AEB-C96F256964B0}"/>
                    </a:ext>
                  </a:extLst>
                </p:cNvPr>
                <p:cNvSpPr txBox="1"/>
                <p:nvPr/>
              </p:nvSpPr>
              <p:spPr>
                <a:xfrm>
                  <a:off x="9927821" y="2534608"/>
                  <a:ext cx="4731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B950BCC-20AA-4149-8AEB-C96F256964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7821" y="2534608"/>
                  <a:ext cx="473143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B394F5-4760-4C88-A8B3-2630C4053CD0}"/>
              </a:ext>
            </a:extLst>
          </p:cNvPr>
          <p:cNvGrpSpPr/>
          <p:nvPr/>
        </p:nvGrpSpPr>
        <p:grpSpPr>
          <a:xfrm>
            <a:off x="6836985" y="2969706"/>
            <a:ext cx="2678925" cy="2765263"/>
            <a:chOff x="7978180" y="2721129"/>
            <a:chExt cx="2678925" cy="27652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4AD34AB-1B4B-4E97-90E2-AB05D1B5D7FA}"/>
                    </a:ext>
                  </a:extLst>
                </p:cNvPr>
                <p:cNvSpPr/>
                <p:nvPr/>
              </p:nvSpPr>
              <p:spPr>
                <a:xfrm>
                  <a:off x="9224017" y="2721129"/>
                  <a:ext cx="325968" cy="2765263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vert="horz" rtlCol="0" anchor="b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4AD34AB-1B4B-4E97-90E2-AB05D1B5D7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4017" y="2721129"/>
                  <a:ext cx="325968" cy="2765263"/>
                </a:xfrm>
                <a:prstGeom prst="rect">
                  <a:avLst/>
                </a:prstGeom>
                <a:blipFill>
                  <a:blip r:embed="rId6"/>
                  <a:stretch>
                    <a:fillRect r="-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3D097DF-9650-4C02-AA7E-5FAD025F2254}"/>
                </a:ext>
              </a:extLst>
            </p:cNvPr>
            <p:cNvCxnSpPr/>
            <p:nvPr/>
          </p:nvCxnSpPr>
          <p:spPr>
            <a:xfrm flipH="1">
              <a:off x="7978180" y="5484661"/>
              <a:ext cx="10653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C6AAA02-9186-42E9-BBB6-1375362A3196}"/>
                </a:ext>
              </a:extLst>
            </p:cNvPr>
            <p:cNvCxnSpPr/>
            <p:nvPr/>
          </p:nvCxnSpPr>
          <p:spPr>
            <a:xfrm>
              <a:off x="9671684" y="5484661"/>
              <a:ext cx="9854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F2C728D-BFA8-4EA3-AB81-07970F5D5346}"/>
                    </a:ext>
                  </a:extLst>
                </p:cNvPr>
                <p:cNvSpPr txBox="1"/>
                <p:nvPr/>
              </p:nvSpPr>
              <p:spPr>
                <a:xfrm>
                  <a:off x="8282187" y="5017812"/>
                  <a:ext cx="4573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F2C728D-BFA8-4EA3-AB81-07970F5D53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2187" y="5017812"/>
                  <a:ext cx="457305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AE94FAC-7522-4E04-918A-94DE3C9F3BD7}"/>
                    </a:ext>
                  </a:extLst>
                </p:cNvPr>
                <p:cNvSpPr txBox="1"/>
                <p:nvPr/>
              </p:nvSpPr>
              <p:spPr>
                <a:xfrm>
                  <a:off x="9944678" y="5025636"/>
                  <a:ext cx="46782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AE94FAC-7522-4E04-918A-94DE3C9F3B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4678" y="5025636"/>
                  <a:ext cx="46782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E7D1340F-3AB8-4883-9535-E053CC34322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986" t="55338" r="36976" b="38763"/>
          <a:stretch/>
        </p:blipFill>
        <p:spPr>
          <a:xfrm>
            <a:off x="4721046" y="3156486"/>
            <a:ext cx="432816" cy="54502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39C6DBC-E31D-423F-8BFE-D9D433A3041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986" t="55338" r="36976" b="38763"/>
          <a:stretch/>
        </p:blipFill>
        <p:spPr>
          <a:xfrm>
            <a:off x="1489886" y="3520530"/>
            <a:ext cx="432816" cy="54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09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9FA0-9795-4327-A692-EE1EBFD02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Aligned references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360151-3D32-40F5-9C1B-D6CB721D43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More in general, we can say that two references are aligned if the before and not-after statement can be ordered by narrowness</a:t>
                </a:r>
              </a:p>
              <a:p>
                <a:r>
                  <a:rPr lang="en-US" dirty="0"/>
                  <a:t>For example,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≼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≼¬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≼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US" dirty="0"/>
                  <a:t>  Means that if the first statement is true</a:t>
                </a:r>
                <a:br>
                  <a:rPr lang="en-US" dirty="0"/>
                </a:br>
                <a:r>
                  <a:rPr lang="en-US" dirty="0"/>
                  <a:t>     then the second statement will be true as well</a:t>
                </a:r>
              </a:p>
              <a:p>
                <a:pPr lvl="1"/>
                <a:r>
                  <a:rPr lang="en-US" dirty="0"/>
                  <a:t>That is, the first statement is narrower, more specific</a:t>
                </a:r>
              </a:p>
              <a:p>
                <a:r>
                  <a:rPr lang="en-US" dirty="0"/>
                  <a:t>Here we see how the ordering of references is</a:t>
                </a:r>
                <a:br>
                  <a:rPr lang="en-US" dirty="0"/>
                </a:br>
                <a:r>
                  <a:rPr lang="en-US" dirty="0"/>
                  <a:t>related to the logical ordering defined by the</a:t>
                </a:r>
                <a:br>
                  <a:rPr lang="en-US" dirty="0"/>
                </a:br>
                <a:r>
                  <a:rPr lang="en-US" dirty="0"/>
                  <a:t>specificity (narrowness) of the statements</a:t>
                </a:r>
              </a:p>
              <a:p>
                <a:r>
                  <a:rPr lang="en-US" dirty="0"/>
                  <a:t>We need our references to be aligned if we want</a:t>
                </a:r>
                <a:br>
                  <a:rPr lang="en-US" dirty="0"/>
                </a:br>
                <a:r>
                  <a:rPr lang="en-US" dirty="0"/>
                  <a:t>to construct a linear ordering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360151-3D32-40F5-9C1B-D6CB721D43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01B341-55C6-4E18-862D-BECB09273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1FFBAF-67CE-4F3D-A474-93CC7757A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750BC-ECFE-42A8-AD75-224883221BFF}" type="slidenum">
              <a:rPr lang="en-US" smtClean="0"/>
              <a:t>24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5FEB8E-03C5-42C7-81D5-2065EFF9E909}"/>
              </a:ext>
            </a:extLst>
          </p:cNvPr>
          <p:cNvGrpSpPr/>
          <p:nvPr/>
        </p:nvGrpSpPr>
        <p:grpSpPr>
          <a:xfrm>
            <a:off x="8716920" y="2816436"/>
            <a:ext cx="2678924" cy="2951784"/>
            <a:chOff x="7978180" y="2534608"/>
            <a:chExt cx="2678924" cy="29517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A763CC82-9E0F-4C0F-9CC3-01E846C7C3CB}"/>
                    </a:ext>
                  </a:extLst>
                </p:cNvPr>
                <p:cNvSpPr/>
                <p:nvPr/>
              </p:nvSpPr>
              <p:spPr>
                <a:xfrm>
                  <a:off x="9224017" y="2721129"/>
                  <a:ext cx="325968" cy="2765263"/>
                </a:xfrm>
                <a:prstGeom prst="rect">
                  <a:avLst/>
                </a:prstGeom>
                <a:solidFill>
                  <a:srgbClr val="000000">
                    <a:alpha val="50196"/>
                  </a:srgb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vert="horz"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A763CC82-9E0F-4C0F-9CC3-01E846C7C3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4017" y="2721129"/>
                  <a:ext cx="325968" cy="2765263"/>
                </a:xfrm>
                <a:prstGeom prst="rect">
                  <a:avLst/>
                </a:prstGeom>
                <a:blipFill>
                  <a:blip r:embed="rId3"/>
                  <a:stretch>
                    <a:fillRect r="-89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04A45BB-8394-4719-9715-42FCD158A70C}"/>
                </a:ext>
              </a:extLst>
            </p:cNvPr>
            <p:cNvCxnSpPr/>
            <p:nvPr/>
          </p:nvCxnSpPr>
          <p:spPr>
            <a:xfrm flipH="1">
              <a:off x="7978180" y="2998911"/>
              <a:ext cx="10653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447F661-4F74-466D-AAD8-D09857ED64D2}"/>
                </a:ext>
              </a:extLst>
            </p:cNvPr>
            <p:cNvCxnSpPr/>
            <p:nvPr/>
          </p:nvCxnSpPr>
          <p:spPr>
            <a:xfrm>
              <a:off x="9671683" y="2998911"/>
              <a:ext cx="9854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D5C3DFD-469C-4AC2-B8FE-3778BF023DF8}"/>
                    </a:ext>
                  </a:extLst>
                </p:cNvPr>
                <p:cNvSpPr txBox="1"/>
                <p:nvPr/>
              </p:nvSpPr>
              <p:spPr>
                <a:xfrm>
                  <a:off x="8279527" y="2562111"/>
                  <a:ext cx="4626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D5C3DFD-469C-4AC2-B8FE-3778BF023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9527" y="2562111"/>
                  <a:ext cx="462626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B950BCC-20AA-4149-8AEB-C96F256964B0}"/>
                    </a:ext>
                  </a:extLst>
                </p:cNvPr>
                <p:cNvSpPr txBox="1"/>
                <p:nvPr/>
              </p:nvSpPr>
              <p:spPr>
                <a:xfrm>
                  <a:off x="9927821" y="2534608"/>
                  <a:ext cx="4731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B950BCC-20AA-4149-8AEB-C96F256964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7821" y="2534608"/>
                  <a:ext cx="473143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B394F5-4760-4C88-A8B3-2630C4053CD0}"/>
              </a:ext>
            </a:extLst>
          </p:cNvPr>
          <p:cNvGrpSpPr/>
          <p:nvPr/>
        </p:nvGrpSpPr>
        <p:grpSpPr>
          <a:xfrm>
            <a:off x="8487413" y="3435405"/>
            <a:ext cx="2678925" cy="2765263"/>
            <a:chOff x="7978180" y="2721129"/>
            <a:chExt cx="2678925" cy="27652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4AD34AB-1B4B-4E97-90E2-AB05D1B5D7FA}"/>
                    </a:ext>
                  </a:extLst>
                </p:cNvPr>
                <p:cNvSpPr/>
                <p:nvPr/>
              </p:nvSpPr>
              <p:spPr>
                <a:xfrm>
                  <a:off x="9224017" y="2721129"/>
                  <a:ext cx="325968" cy="2765263"/>
                </a:xfrm>
                <a:prstGeom prst="rect">
                  <a:avLst/>
                </a:prstGeom>
                <a:solidFill>
                  <a:srgbClr val="000000">
                    <a:alpha val="50196"/>
                  </a:srgb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vert="horz" rtlCol="0" anchor="b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4AD34AB-1B4B-4E97-90E2-AB05D1B5D7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4017" y="2721129"/>
                  <a:ext cx="325968" cy="2765263"/>
                </a:xfrm>
                <a:prstGeom prst="rect">
                  <a:avLst/>
                </a:prstGeom>
                <a:blipFill>
                  <a:blip r:embed="rId6"/>
                  <a:stretch>
                    <a:fillRect r="-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3D097DF-9650-4C02-AA7E-5FAD025F2254}"/>
                </a:ext>
              </a:extLst>
            </p:cNvPr>
            <p:cNvCxnSpPr/>
            <p:nvPr/>
          </p:nvCxnSpPr>
          <p:spPr>
            <a:xfrm flipH="1">
              <a:off x="7978180" y="5484661"/>
              <a:ext cx="10653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C6AAA02-9186-42E9-BBB6-1375362A3196}"/>
                </a:ext>
              </a:extLst>
            </p:cNvPr>
            <p:cNvCxnSpPr/>
            <p:nvPr/>
          </p:nvCxnSpPr>
          <p:spPr>
            <a:xfrm>
              <a:off x="9671684" y="5484661"/>
              <a:ext cx="9854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F2C728D-BFA8-4EA3-AB81-07970F5D5346}"/>
                    </a:ext>
                  </a:extLst>
                </p:cNvPr>
                <p:cNvSpPr txBox="1"/>
                <p:nvPr/>
              </p:nvSpPr>
              <p:spPr>
                <a:xfrm>
                  <a:off x="8282187" y="5017812"/>
                  <a:ext cx="4573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F2C728D-BFA8-4EA3-AB81-07970F5D53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2187" y="5017812"/>
                  <a:ext cx="457305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AE94FAC-7522-4E04-918A-94DE3C9F3BD7}"/>
                    </a:ext>
                  </a:extLst>
                </p:cNvPr>
                <p:cNvSpPr txBox="1"/>
                <p:nvPr/>
              </p:nvSpPr>
              <p:spPr>
                <a:xfrm>
                  <a:off x="9944678" y="5025636"/>
                  <a:ext cx="46782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AE94FAC-7522-4E04-918A-94DE3C9F3B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4678" y="5025636"/>
                  <a:ext cx="46782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64343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9BDF2-6516-44AA-8886-3F0824EA8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Resolving the overlaps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775FC-21ED-4185-A615-41CB6D668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3a - If two different references overlap, we can’t say one is before the other: we can’t fully resolve the linear order</a:t>
            </a:r>
          </a:p>
          <a:p>
            <a:r>
              <a:rPr lang="en-US" dirty="0"/>
              <a:t>Problem 3b - Conversely, if two reference don’t overlap and there can be something in between, we must be able to put a reference there</a:t>
            </a:r>
          </a:p>
          <a:p>
            <a:r>
              <a:rPr lang="en-US" dirty="0"/>
              <a:t>We always need a way, then, to find (possibly finer) references to explore the full space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FDFA0-83A3-4010-B5CD-880D28D8E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C7A4E5-99A3-40B1-9A56-BFDA382F0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750BC-ECFE-42A8-AD75-224883221BF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7935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9BDF2-6516-44AA-8886-3F0824EA8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Refinable</a:t>
            </a:r>
            <a:r>
              <a:rPr lang="en-US" dirty="0"/>
              <a:t>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775FC-21ED-4185-A615-41CB6D668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Conceptually, a set of references is </a:t>
            </a:r>
            <a:r>
              <a:rPr lang="en-US" dirty="0" err="1"/>
              <a:t>refinable</a:t>
            </a:r>
            <a:r>
              <a:rPr lang="en-US" dirty="0"/>
              <a:t> if we can solve the previous problems:</a:t>
            </a:r>
          </a:p>
          <a:p>
            <a:pPr lvl="1"/>
            <a:r>
              <a:rPr lang="en-US" dirty="0"/>
              <a:t>if two references overlap we can always refine them to two that do not overlap</a:t>
            </a:r>
          </a:p>
          <a:p>
            <a:pPr lvl="1"/>
            <a:r>
              <a:rPr lang="en-US" dirty="0"/>
              <a:t>if two ordered references are not consecutive (there can be something in between) we can always construct a reference in the middle</a:t>
            </a:r>
          </a:p>
          <a:p>
            <a:r>
              <a:rPr lang="en-US" dirty="0"/>
              <a:t>Mathematically is not complicated, but is tedious and not so interesting</a:t>
            </a:r>
          </a:p>
          <a:p>
            <a:r>
              <a:rPr lang="en-US" dirty="0"/>
              <a:t>With these definitions and some work…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FDFA0-83A3-4010-B5CD-880D28D8E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C7A4E5-99A3-40B1-9A56-BFDA382F0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750BC-ECFE-42A8-AD75-224883221BF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23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32162-D7AE-44F5-93DA-F91455517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846C2-333E-4716-959F-406D1E289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90C57-2E44-4723-8D37-F96D3A325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C81552-C1B0-4E70-B78D-477693E99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750BC-ECFE-42A8-AD75-224883221BFF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A8210F1-AB16-4B4B-B384-E46BCA385D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2882630"/>
              </p:ext>
            </p:extLst>
          </p:nvPr>
        </p:nvGraphicFramePr>
        <p:xfrm>
          <a:off x="227033" y="275026"/>
          <a:ext cx="4379010" cy="28256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8" name="PHOTO-PAINT" r:id="rId3" imgW="12849120" imgH="8315280" progId="CorelPHOTOPAINT.Image.16">
                  <p:embed/>
                </p:oleObj>
              </mc:Choice>
              <mc:Fallback>
                <p:oleObj name="PHOTO-PAINT" r:id="rId3" imgW="12849120" imgH="8315280" progId="CorelPHOTOPAINT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7033" y="275026"/>
                        <a:ext cx="4379010" cy="28256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95B9D46-8AF0-42E6-B8B8-62A26D3E2F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5680945"/>
              </p:ext>
            </p:extLst>
          </p:nvPr>
        </p:nvGraphicFramePr>
        <p:xfrm>
          <a:off x="2049683" y="1381341"/>
          <a:ext cx="4379009" cy="28203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9" name="PHOTO-PAINT" r:id="rId5" imgW="12858480" imgH="8305560" progId="CorelPHOTOPAINT.Image.16">
                  <p:embed/>
                </p:oleObj>
              </mc:Choice>
              <mc:Fallback>
                <p:oleObj name="PHOTO-PAINT" r:id="rId5" imgW="12858480" imgH="8305560" progId="CorelPHOTOPAINT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49683" y="1381341"/>
                        <a:ext cx="4379009" cy="28203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1AC6D84-C8B7-4715-BF54-309FEC075A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9924615"/>
              </p:ext>
            </p:extLst>
          </p:nvPr>
        </p:nvGraphicFramePr>
        <p:xfrm>
          <a:off x="30352" y="2938949"/>
          <a:ext cx="4757576" cy="30687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0" name="PHOTO-PAINT" r:id="rId7" imgW="12839400" imgH="8305560" progId="CorelPHOTOPAINT.Image.16">
                  <p:embed/>
                </p:oleObj>
              </mc:Choice>
              <mc:Fallback>
                <p:oleObj name="PHOTO-PAINT" r:id="rId7" imgW="12839400" imgH="8305560" progId="CorelPHOTOPAINT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352" y="2938949"/>
                        <a:ext cx="4757576" cy="30687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2F0168CC-7E6B-496E-8B86-8EDD27D7BA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1260774"/>
              </p:ext>
            </p:extLst>
          </p:nvPr>
        </p:nvGraphicFramePr>
        <p:xfrm>
          <a:off x="1882697" y="4236793"/>
          <a:ext cx="4698364" cy="3019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" name="PHOTO-PAINT" r:id="rId9" imgW="12858480" imgH="8286480" progId="CorelPHOTOPAINT.Image.16">
                  <p:embed/>
                </p:oleObj>
              </mc:Choice>
              <mc:Fallback>
                <p:oleObj name="PHOTO-PAINT" r:id="rId9" imgW="12858480" imgH="8286480" progId="CorelPHOTOPAINT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82697" y="4236793"/>
                        <a:ext cx="4698364" cy="30191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21D07E64-FAF0-4398-AC5E-07AB2F477E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7201951"/>
              </p:ext>
            </p:extLst>
          </p:nvPr>
        </p:nvGraphicFramePr>
        <p:xfrm>
          <a:off x="6060817" y="0"/>
          <a:ext cx="5099566" cy="3284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" name="PHOTO-PAINT" r:id="rId11" imgW="12858480" imgH="8305560" progId="CorelPHOTOPAINT.Image.16">
                  <p:embed/>
                </p:oleObj>
              </mc:Choice>
              <mc:Fallback>
                <p:oleObj name="PHOTO-PAINT" r:id="rId11" imgW="12858480" imgH="8305560" progId="CorelPHOTOPAINT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060817" y="0"/>
                        <a:ext cx="5099566" cy="32844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AC17FE8F-C922-484D-ABD5-8724E5E869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7440169"/>
              </p:ext>
            </p:extLst>
          </p:nvPr>
        </p:nvGraphicFramePr>
        <p:xfrm>
          <a:off x="7134655" y="1746144"/>
          <a:ext cx="5099566" cy="3289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" name="PHOTO-PAINT" r:id="rId13" imgW="12839400" imgH="8305560" progId="CorelPHOTOPAINT.Image.16">
                  <p:embed/>
                </p:oleObj>
              </mc:Choice>
              <mc:Fallback>
                <p:oleObj name="PHOTO-PAINT" r:id="rId13" imgW="12839400" imgH="8305560" progId="CorelPHOTOPAINT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134655" y="1746144"/>
                        <a:ext cx="5099566" cy="32893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9784B70A-73AF-4A78-8B7B-97426BF4FC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3050547"/>
              </p:ext>
            </p:extLst>
          </p:nvPr>
        </p:nvGraphicFramePr>
        <p:xfrm>
          <a:off x="6838173" y="3918589"/>
          <a:ext cx="5126794" cy="3289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" name="PHOTO-PAINT" r:id="rId15" imgW="12849120" imgH="8267400" progId="CorelPHOTOPAINT.Image.16">
                  <p:embed/>
                </p:oleObj>
              </mc:Choice>
              <mc:Fallback>
                <p:oleObj name="PHOTO-PAINT" r:id="rId15" imgW="12849120" imgH="8267400" progId="CorelPHOTOPAINT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838173" y="3918589"/>
                        <a:ext cx="5126794" cy="3289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8415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6AE31-3149-4550-9F09-2BAA4A845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ordering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2B711-EA27-445C-B0B1-472105006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experimental domain is fully characterized by a quantity if and only if it can be generated by a set of </a:t>
            </a:r>
            <a:r>
              <a:rPr lang="en-US" dirty="0" err="1"/>
              <a:t>refinable</a:t>
            </a:r>
            <a:r>
              <a:rPr lang="en-US" dirty="0"/>
              <a:t> aligned strict references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D94202-5803-44F7-B2B8-2AA2FE325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B12081-1262-4F35-BFF9-4E1CA551B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750BC-ECFE-42A8-AD75-224883221BFF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8FD258D-314B-4F90-8EE5-4914F78979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420782"/>
              </p:ext>
            </p:extLst>
          </p:nvPr>
        </p:nvGraphicFramePr>
        <p:xfrm>
          <a:off x="518160" y="3239346"/>
          <a:ext cx="11419840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9131">
                  <a:extLst>
                    <a:ext uri="{9D8B030D-6E8A-4147-A177-3AD203B41FA5}">
                      <a16:colId xmlns:a16="http://schemas.microsoft.com/office/drawing/2014/main" val="1295793580"/>
                    </a:ext>
                  </a:extLst>
                </a:gridCol>
                <a:gridCol w="8990709">
                  <a:extLst>
                    <a:ext uri="{9D8B030D-6E8A-4147-A177-3AD203B41FA5}">
                      <a16:colId xmlns:a16="http://schemas.microsoft.com/office/drawing/2014/main" val="9035846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Property of references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082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quantity is always only before/on/after the reference. This can be assumed if the extent of what we measure is smaller than the extent of the reference.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680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Aligned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before/after statement have an ordering in term of narrowness (specificity).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Necessary to have a coherent before and after over the whole range.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217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Refinable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 we have overlaps, we can always construct finer references.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Necessary to create smallest mutually exclusive cases that correspond to the values.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984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2979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6AE31-3149-4550-9F09-2BAA4A845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Integers and reals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2B711-EA27-445C-B0B1-472105006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assume that between two non-overlapping references we can only put finitely many references, then the ordering is the one of the integers</a:t>
            </a:r>
          </a:p>
          <a:p>
            <a:pPr lvl="1"/>
            <a:r>
              <a:rPr lang="en-US" dirty="0"/>
              <a:t>Equality can be tested as well</a:t>
            </a:r>
          </a:p>
          <a:p>
            <a:r>
              <a:rPr lang="en-US" dirty="0"/>
              <a:t>If we assume that between two non-overlapping references we can always put another, then the ordering is the one of the reals</a:t>
            </a:r>
          </a:p>
          <a:p>
            <a:pPr lvl="1"/>
            <a:r>
              <a:rPr lang="en-US" dirty="0"/>
              <a:t>Equality cannot be tested in this case</a:t>
            </a:r>
          </a:p>
          <a:p>
            <a:r>
              <a:rPr lang="en-US" dirty="0"/>
              <a:t>These are the only two orderings that are homogeneous, where all references have the same properties</a:t>
            </a:r>
          </a:p>
          <a:p>
            <a:pPr lvl="1"/>
            <a:r>
              <a:rPr lang="en-US" dirty="0"/>
              <a:t>And that is why they are the most fundamental in physics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D94202-5803-44F7-B2B8-2AA2FE325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B12081-1262-4F35-BFF9-4E1CA551B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750BC-ECFE-42A8-AD75-224883221BF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629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BE4B71-74C6-4522-941B-B9F44E370BD1}"/>
              </a:ext>
            </a:extLst>
          </p:cNvPr>
          <p:cNvSpPr/>
          <p:nvPr/>
        </p:nvSpPr>
        <p:spPr>
          <a:xfrm>
            <a:off x="402731" y="710214"/>
            <a:ext cx="11386538" cy="58585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0DA13A-F1B5-4548-ACE7-8C882E54D748}"/>
              </a:ext>
            </a:extLst>
          </p:cNvPr>
          <p:cNvSpPr/>
          <p:nvPr/>
        </p:nvSpPr>
        <p:spPr>
          <a:xfrm>
            <a:off x="3444537" y="289200"/>
            <a:ext cx="5723412" cy="104948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Experimental verifiability</a:t>
            </a:r>
            <a:br>
              <a:rPr lang="en-US" sz="2800" dirty="0"/>
            </a:br>
            <a:r>
              <a:rPr lang="en-US" sz="2000" dirty="0"/>
              <a:t>leads to topological spaces, sigma-algebras, 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0C823D-75C7-404D-912B-0ECC41FF0E22}"/>
              </a:ext>
            </a:extLst>
          </p:cNvPr>
          <p:cNvSpPr/>
          <p:nvPr/>
        </p:nvSpPr>
        <p:spPr>
          <a:xfrm>
            <a:off x="707623" y="5545180"/>
            <a:ext cx="1944303" cy="631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…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3D8158-1ADA-473B-B14C-81194B2A6596}"/>
              </a:ext>
            </a:extLst>
          </p:cNvPr>
          <p:cNvSpPr/>
          <p:nvPr/>
        </p:nvSpPr>
        <p:spPr>
          <a:xfrm>
            <a:off x="4199139" y="1529066"/>
            <a:ext cx="3525730" cy="867905"/>
          </a:xfrm>
          <a:prstGeom prst="rect">
            <a:avLst/>
          </a:prstGeom>
          <a:solidFill>
            <a:srgbClr val="7030A0"/>
          </a:solidFill>
          <a:ln>
            <a:solidFill>
              <a:srgbClr val="5324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Infinitesimal reducibility</a:t>
            </a:r>
          </a:p>
          <a:p>
            <a:pPr algn="ctr"/>
            <a:r>
              <a:rPr lang="en-US" sz="1400" dirty="0"/>
              <a:t>leads to classical phase space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C6CA813-071F-407E-96B8-4AC0724D8606}"/>
              </a:ext>
            </a:extLst>
          </p:cNvPr>
          <p:cNvSpPr/>
          <p:nvPr/>
        </p:nvSpPr>
        <p:spPr>
          <a:xfrm>
            <a:off x="8629095" y="1529066"/>
            <a:ext cx="2826895" cy="867905"/>
          </a:xfrm>
          <a:prstGeom prst="rect">
            <a:avLst/>
          </a:prstGeom>
          <a:solidFill>
            <a:srgbClr val="7030A0"/>
          </a:solidFill>
          <a:ln>
            <a:solidFill>
              <a:srgbClr val="5324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Irreducibility</a:t>
            </a:r>
          </a:p>
          <a:p>
            <a:pPr algn="ctr"/>
            <a:r>
              <a:rPr lang="en-US" sz="1400" dirty="0"/>
              <a:t>leads to quantum state space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9D609B8-B543-46B2-B51A-BE885416B62D}"/>
              </a:ext>
            </a:extLst>
          </p:cNvPr>
          <p:cNvSpPr/>
          <p:nvPr/>
        </p:nvSpPr>
        <p:spPr>
          <a:xfrm>
            <a:off x="736753" y="3115338"/>
            <a:ext cx="3830346" cy="1142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Deterministic and reversible evolution</a:t>
            </a:r>
          </a:p>
          <a:p>
            <a:pPr algn="ctr"/>
            <a:r>
              <a:rPr lang="en-US" sz="1400" dirty="0"/>
              <a:t>leads to isomorphism on state space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4A7A188-8CDC-417A-8E99-1744AC8D71AA}"/>
              </a:ext>
            </a:extLst>
          </p:cNvPr>
          <p:cNvSpPr/>
          <p:nvPr/>
        </p:nvSpPr>
        <p:spPr>
          <a:xfrm>
            <a:off x="736753" y="4585608"/>
            <a:ext cx="3462386" cy="631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Non-reversible evolution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90E379E-A357-4527-8EE4-DEC22DF4C8F0}"/>
              </a:ext>
            </a:extLst>
          </p:cNvPr>
          <p:cNvSpPr/>
          <p:nvPr/>
        </p:nvSpPr>
        <p:spPr>
          <a:xfrm>
            <a:off x="8309499" y="5496334"/>
            <a:ext cx="3232770" cy="867905"/>
          </a:xfrm>
          <a:prstGeom prst="rect">
            <a:avLst/>
          </a:prstGeom>
          <a:solidFill>
            <a:srgbClr val="7030A0"/>
          </a:solidFill>
          <a:ln>
            <a:solidFill>
              <a:srgbClr val="5324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Kinematic equivalence</a:t>
            </a:r>
          </a:p>
          <a:p>
            <a:pPr algn="ctr"/>
            <a:r>
              <a:rPr lang="en-US" sz="1400" dirty="0"/>
              <a:t>leads to massive particles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DA36D2C-3734-497B-9AD8-C8500633A4A9}"/>
                  </a:ext>
                </a:extLst>
              </p:cNvPr>
              <p:cNvSpPr/>
              <p:nvPr/>
            </p:nvSpPr>
            <p:spPr>
              <a:xfrm>
                <a:off x="5962004" y="2817985"/>
                <a:ext cx="2209800" cy="1065193"/>
              </a:xfrm>
              <a:prstGeom prst="rect">
                <a:avLst/>
              </a:prstGeom>
              <a:solidFill>
                <a:srgbClr val="800000"/>
              </a:solidFill>
              <a:ln>
                <a:solidFill>
                  <a:srgbClr val="64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Hamilton’s equations</a:t>
                </a:r>
                <a:br>
                  <a:rPr lang="en-US" dirty="0"/>
                </a:br>
                <a:br>
                  <a:rPr lang="en-US" sz="1400" dirty="0"/>
                </a:b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,−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den>
                        </m:f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DA36D2C-3734-497B-9AD8-C8500633A4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2004" y="2817985"/>
                <a:ext cx="2209800" cy="1065193"/>
              </a:xfrm>
              <a:prstGeom prst="rect">
                <a:avLst/>
              </a:prstGeom>
              <a:blipFill>
                <a:blip r:embed="rId2"/>
                <a:stretch>
                  <a:fillRect l="-1096" r="-822"/>
                </a:stretch>
              </a:blipFill>
              <a:ln>
                <a:solidFill>
                  <a:srgbClr val="64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90471CF-E9E1-44EE-A9B9-B43CB387350A}"/>
                  </a:ext>
                </a:extLst>
              </p:cNvPr>
              <p:cNvSpPr/>
              <p:nvPr/>
            </p:nvSpPr>
            <p:spPr>
              <a:xfrm>
                <a:off x="5010519" y="5259653"/>
                <a:ext cx="2591447" cy="1065193"/>
              </a:xfrm>
              <a:prstGeom prst="rect">
                <a:avLst/>
              </a:prstGeom>
              <a:solidFill>
                <a:srgbClr val="800000"/>
              </a:solidFill>
              <a:ln>
                <a:solidFill>
                  <a:srgbClr val="64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Euler-Lagrange equations</a:t>
                </a:r>
                <a:br>
                  <a:rPr lang="en-US" dirty="0"/>
                </a:br>
                <a:br>
                  <a:rPr lang="en-US" sz="1400" dirty="0"/>
                </a:b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∫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400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̇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  <m:r>
                          <a:rPr lang="en-US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40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90471CF-E9E1-44EE-A9B9-B43CB38735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519" y="5259653"/>
                <a:ext cx="2591447" cy="1065193"/>
              </a:xfrm>
              <a:prstGeom prst="rect">
                <a:avLst/>
              </a:prstGeom>
              <a:blipFill>
                <a:blip r:embed="rId3"/>
                <a:stretch>
                  <a:fillRect l="-1405" r="-937"/>
                </a:stretch>
              </a:blipFill>
              <a:ln>
                <a:solidFill>
                  <a:srgbClr val="64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ABFBFD5-EC6A-49DE-8CF4-A93A047B8808}"/>
                  </a:ext>
                </a:extLst>
              </p:cNvPr>
              <p:cNvSpPr/>
              <p:nvPr/>
            </p:nvSpPr>
            <p:spPr>
              <a:xfrm>
                <a:off x="8829770" y="3213418"/>
                <a:ext cx="2425544" cy="1065193"/>
              </a:xfrm>
              <a:prstGeom prst="rect">
                <a:avLst/>
              </a:prstGeom>
              <a:solidFill>
                <a:srgbClr val="800000"/>
              </a:solidFill>
              <a:ln>
                <a:solidFill>
                  <a:srgbClr val="64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/>
                  <a:t>Schroedinger</a:t>
                </a:r>
                <a:r>
                  <a:rPr lang="en-US" dirty="0"/>
                  <a:t> equation</a:t>
                </a:r>
                <a:br>
                  <a:rPr lang="en-US" dirty="0"/>
                </a:br>
                <a:br>
                  <a:rPr lang="en-US" sz="1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>
                          <a:latin typeface="Cambria Math" panose="02040503050406030204" pitchFamily="18" charset="0"/>
                        </a:rPr>
                        <m:t>𝚤</m:t>
                      </m:r>
                      <m:r>
                        <a:rPr lang="en-US" sz="140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40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40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ABFBFD5-EC6A-49DE-8CF4-A93A047B88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9770" y="3213418"/>
                <a:ext cx="2425544" cy="10651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64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EA2118DA-AC6B-4550-BBF7-163F12107B4B}"/>
              </a:ext>
            </a:extLst>
          </p:cNvPr>
          <p:cNvSpPr/>
          <p:nvPr/>
        </p:nvSpPr>
        <p:spPr>
          <a:xfrm>
            <a:off x="8190208" y="4544374"/>
            <a:ext cx="2225337" cy="570090"/>
          </a:xfrm>
          <a:prstGeom prst="rect">
            <a:avLst/>
          </a:prstGeom>
          <a:solidFill>
            <a:srgbClr val="800000"/>
          </a:solidFill>
          <a:ln>
            <a:solidFill>
              <a:srgbClr val="64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Thermodynamics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A61EFB-0E62-44D9-9F15-4092168D6455}"/>
              </a:ext>
            </a:extLst>
          </p:cNvPr>
          <p:cNvCxnSpPr>
            <a:cxnSpLocks/>
          </p:cNvCxnSpPr>
          <p:nvPr/>
        </p:nvCxnSpPr>
        <p:spPr>
          <a:xfrm>
            <a:off x="6835806" y="2514308"/>
            <a:ext cx="0" cy="223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0281C94-6C28-4AB9-8E56-727AC58995E1}"/>
              </a:ext>
            </a:extLst>
          </p:cNvPr>
          <p:cNvCxnSpPr>
            <a:cxnSpLocks/>
          </p:cNvCxnSpPr>
          <p:nvPr/>
        </p:nvCxnSpPr>
        <p:spPr>
          <a:xfrm>
            <a:off x="9925884" y="2514308"/>
            <a:ext cx="0" cy="601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0292133-E74B-43B5-8F82-749E862FBEF8}"/>
              </a:ext>
            </a:extLst>
          </p:cNvPr>
          <p:cNvCxnSpPr>
            <a:cxnSpLocks/>
          </p:cNvCxnSpPr>
          <p:nvPr/>
        </p:nvCxnSpPr>
        <p:spPr>
          <a:xfrm>
            <a:off x="4634144" y="4121166"/>
            <a:ext cx="4088029" cy="17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CB955A8-2511-403F-849D-FC09F9E0707D}"/>
              </a:ext>
            </a:extLst>
          </p:cNvPr>
          <p:cNvCxnSpPr>
            <a:cxnSpLocks/>
          </p:cNvCxnSpPr>
          <p:nvPr/>
        </p:nvCxnSpPr>
        <p:spPr>
          <a:xfrm flipV="1">
            <a:off x="4688702" y="3517873"/>
            <a:ext cx="11439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1918C47-F82C-4567-B68D-89D353546AAF}"/>
              </a:ext>
            </a:extLst>
          </p:cNvPr>
          <p:cNvCxnSpPr>
            <a:cxnSpLocks/>
          </p:cNvCxnSpPr>
          <p:nvPr/>
        </p:nvCxnSpPr>
        <p:spPr>
          <a:xfrm>
            <a:off x="6835806" y="4003829"/>
            <a:ext cx="0" cy="1175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4887D99-3040-4B2E-976B-AB59AC121B85}"/>
              </a:ext>
            </a:extLst>
          </p:cNvPr>
          <p:cNvCxnSpPr>
            <a:cxnSpLocks/>
          </p:cNvCxnSpPr>
          <p:nvPr/>
        </p:nvCxnSpPr>
        <p:spPr>
          <a:xfrm flipH="1">
            <a:off x="7724869" y="5930285"/>
            <a:ext cx="4469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770AFC9-083A-475E-B303-A5DFCDE0894C}"/>
              </a:ext>
            </a:extLst>
          </p:cNvPr>
          <p:cNvSpPr txBox="1"/>
          <p:nvPr/>
        </p:nvSpPr>
        <p:spPr>
          <a:xfrm>
            <a:off x="479399" y="390617"/>
            <a:ext cx="2938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General mathematical theory</a:t>
            </a:r>
            <a:br>
              <a:rPr lang="en-US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of experimental science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28C55EB-9450-44F0-A1A6-7E4FF22D55FF}"/>
              </a:ext>
            </a:extLst>
          </p:cNvPr>
          <p:cNvSpPr txBox="1"/>
          <p:nvPr/>
        </p:nvSpPr>
        <p:spPr>
          <a:xfrm>
            <a:off x="1708904" y="1515291"/>
            <a:ext cx="2386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32476"/>
                </a:solidFill>
              </a:rPr>
              <a:t>State-level assumptions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39B4DD6-18D6-4E55-B8E6-2E794D8FF837}"/>
              </a:ext>
            </a:extLst>
          </p:cNvPr>
          <p:cNvSpPr txBox="1"/>
          <p:nvPr/>
        </p:nvSpPr>
        <p:spPr>
          <a:xfrm>
            <a:off x="748481" y="2666368"/>
            <a:ext cx="2617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Process-level assumptions</a:t>
            </a:r>
          </a:p>
        </p:txBody>
      </p:sp>
    </p:spTree>
    <p:extLst>
      <p:ext uri="{BB962C8B-B14F-4D97-AF65-F5344CB8AC3E}">
        <p14:creationId xmlns:p14="http://schemas.microsoft.com/office/powerpoint/2010/main" val="29970321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FE181-CB9C-4207-AF67-08F2E0A0E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608" y="365125"/>
            <a:ext cx="11019097" cy="1325563"/>
          </a:xfrm>
        </p:spPr>
        <p:txBody>
          <a:bodyPr/>
          <a:lstStyle/>
          <a:p>
            <a:r>
              <a:rPr lang="en-US" dirty="0"/>
              <a:t>Are these requirements tenable at Planck scale?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77C2E-3679-46F1-917C-B51D447B6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1FEDC2-F899-44E9-B525-C25F2E19F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6B824C-2E33-4AC4-999A-727F3D815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750BC-ECFE-42A8-AD75-224883221BFF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AE43531-248F-4D8F-925B-0771D630E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357401"/>
              </p:ext>
            </p:extLst>
          </p:nvPr>
        </p:nvGraphicFramePr>
        <p:xfrm>
          <a:off x="386080" y="1646238"/>
          <a:ext cx="11419839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115">
                  <a:extLst>
                    <a:ext uri="{9D8B030D-6E8A-4147-A177-3AD203B41FA5}">
                      <a16:colId xmlns:a16="http://schemas.microsoft.com/office/drawing/2014/main" val="1295793580"/>
                    </a:ext>
                  </a:extLst>
                </a:gridCol>
                <a:gridCol w="5030362">
                  <a:extLst>
                    <a:ext uri="{9D8B030D-6E8A-4147-A177-3AD203B41FA5}">
                      <a16:colId xmlns:a16="http://schemas.microsoft.com/office/drawing/2014/main" val="903584650"/>
                    </a:ext>
                  </a:extLst>
                </a:gridCol>
                <a:gridCol w="5030362">
                  <a:extLst>
                    <a:ext uri="{9D8B030D-6E8A-4147-A177-3AD203B41FA5}">
                      <a16:colId xmlns:a16="http://schemas.microsoft.com/office/drawing/2014/main" val="23136237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Property of references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Problems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082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quantity is always only before/on/after the reference. This can be assumed if the extent of what we measure is smaller than the reference.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Objects measured and references are ultimately of the same kind; their extent should be comparable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680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Aligned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before/after statements have an ordering in term of narrowness (specificity).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Necessary to have a coherent before and after over the whole range.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 indistinguishable particles are the smallest references and are placed very close to each other, it is not clear how can be sure they haven’t switched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217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Refinable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 we have overlaps, we can always construct finer references.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Necessary to create smallest mutually exclusive cases that correspond to the values.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whole point of reaching Planck length is that we cannot further refine our references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984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7466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FE181-CB9C-4207-AF67-08F2E0A0E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608" y="365125"/>
            <a:ext cx="11019097" cy="1325563"/>
          </a:xfrm>
        </p:spPr>
        <p:txBody>
          <a:bodyPr/>
          <a:lstStyle/>
          <a:p>
            <a:r>
              <a:rPr lang="en-US" dirty="0"/>
              <a:t>Are these requirements tenable at Planck scale?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77C2E-3679-46F1-917C-B51D447B6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we take the quantum nature of the references into consideration, all the requirements seem untenable</a:t>
            </a:r>
          </a:p>
          <a:p>
            <a:pPr lvl="1"/>
            <a:r>
              <a:rPr lang="en-US" dirty="0"/>
              <a:t>Note that all three are necessary: if even only one fails we have a problem</a:t>
            </a:r>
          </a:p>
          <a:p>
            <a:r>
              <a:rPr lang="en-US" dirty="0"/>
              <a:t>What fails is ordering itself</a:t>
            </a:r>
          </a:p>
          <a:p>
            <a:pPr lvl="1"/>
            <a:r>
              <a:rPr lang="en-US" dirty="0"/>
              <a:t>Is not that the real numbers need to be changed to </a:t>
            </a:r>
            <a:r>
              <a:rPr lang="en-US" dirty="0" err="1"/>
              <a:t>rationals</a:t>
            </a:r>
            <a:r>
              <a:rPr lang="en-US" dirty="0"/>
              <a:t> or integers: we don’t have numbers to begin with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1FEDC2-F899-44E9-B525-C25F2E19F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6B824C-2E33-4AC4-999A-727F3D815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750BC-ECFE-42A8-AD75-224883221BF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580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83D18-F069-4D0B-8D88-EA0330FA0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of ordering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4A9FE6-F4CA-4C19-993C-971D2C1A1F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Riemannian manifold</a:t>
                </a:r>
              </a:p>
              <a:p>
                <a:r>
                  <a:rPr lang="en-US" dirty="0"/>
                  <a:t>Differentiable manifold + inner product</a:t>
                </a:r>
              </a:p>
              <a:p>
                <a:r>
                  <a:rPr lang="en-US" dirty="0"/>
                  <a:t>Topological manifold + differentiable structure</a:t>
                </a:r>
              </a:p>
              <a:p>
                <a:r>
                  <a:rPr lang="en-US" dirty="0"/>
                  <a:t>Ordered topological space + locally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Topological space + order topology</a:t>
                </a:r>
              </a:p>
              <a:p>
                <a:endParaRPr lang="en-US" dirty="0"/>
              </a:p>
              <a:p>
                <a:r>
                  <a:rPr lang="en-US" dirty="0"/>
                  <a:t>If ordering fails, all the structures that are based on ordering fail as well. No manifold, no differentiability, no calculus, no inner product, no geometry. We need to develop a new chain of mathematical tools.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4A9FE6-F4CA-4C19-993C-971D2C1A1F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406" b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D18CD9-AB1E-4BF5-BDD0-71565D9A1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6BCD2A-889A-46E7-988D-FEFA04D97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750BC-ECFE-42A8-AD75-224883221BFF}" type="slidenum">
              <a:rPr lang="en-US" smtClean="0"/>
              <a:t>32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4E0F986-F99E-4586-85BC-9E0F10C54E92}"/>
              </a:ext>
            </a:extLst>
          </p:cNvPr>
          <p:cNvGrpSpPr/>
          <p:nvPr/>
        </p:nvGrpSpPr>
        <p:grpSpPr>
          <a:xfrm>
            <a:off x="4768770" y="3889094"/>
            <a:ext cx="544010" cy="544010"/>
            <a:chOff x="9190299" y="2546430"/>
            <a:chExt cx="1006998" cy="1006998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8192E25-325F-4626-ABF8-541916EFA5BD}"/>
                </a:ext>
              </a:extLst>
            </p:cNvPr>
            <p:cNvCxnSpPr/>
            <p:nvPr/>
          </p:nvCxnSpPr>
          <p:spPr>
            <a:xfrm>
              <a:off x="9190299" y="2546430"/>
              <a:ext cx="1006998" cy="100699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9498E27-EE60-428E-A876-BE28B35E5B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90299" y="2546430"/>
              <a:ext cx="1006998" cy="100699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4D7B64F-C948-4F90-A64F-31A10287A364}"/>
              </a:ext>
            </a:extLst>
          </p:cNvPr>
          <p:cNvGrpSpPr/>
          <p:nvPr/>
        </p:nvGrpSpPr>
        <p:grpSpPr>
          <a:xfrm>
            <a:off x="2531480" y="3345084"/>
            <a:ext cx="544010" cy="544010"/>
            <a:chOff x="9190299" y="2546430"/>
            <a:chExt cx="1006998" cy="1006998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76CFD9F-38B1-4501-A9CB-14B170713DF1}"/>
                </a:ext>
              </a:extLst>
            </p:cNvPr>
            <p:cNvCxnSpPr/>
            <p:nvPr/>
          </p:nvCxnSpPr>
          <p:spPr>
            <a:xfrm>
              <a:off x="9190299" y="2546430"/>
              <a:ext cx="1006998" cy="100699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EA5FDB9-016C-40A6-9C74-1DDB221C4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90299" y="2546430"/>
              <a:ext cx="1006998" cy="100699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236770A-2D95-4705-B41A-AE18A2FA261D}"/>
              </a:ext>
            </a:extLst>
          </p:cNvPr>
          <p:cNvGrpSpPr/>
          <p:nvPr/>
        </p:nvGrpSpPr>
        <p:grpSpPr>
          <a:xfrm>
            <a:off x="1775750" y="2801074"/>
            <a:ext cx="544010" cy="544010"/>
            <a:chOff x="9190299" y="2546430"/>
            <a:chExt cx="1006998" cy="100699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60D3FFF-F138-4716-B2FE-7DA7E4705E8B}"/>
                </a:ext>
              </a:extLst>
            </p:cNvPr>
            <p:cNvCxnSpPr/>
            <p:nvPr/>
          </p:nvCxnSpPr>
          <p:spPr>
            <a:xfrm>
              <a:off x="9190299" y="2546430"/>
              <a:ext cx="1006998" cy="100699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8654888-80D5-425A-A4F8-9116DA0F95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90299" y="2546430"/>
              <a:ext cx="1006998" cy="100699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4169E42-41B1-418B-BD04-53B3C592C24F}"/>
              </a:ext>
            </a:extLst>
          </p:cNvPr>
          <p:cNvGrpSpPr/>
          <p:nvPr/>
        </p:nvGrpSpPr>
        <p:grpSpPr>
          <a:xfrm>
            <a:off x="2259475" y="1825625"/>
            <a:ext cx="544010" cy="544010"/>
            <a:chOff x="9190299" y="2546430"/>
            <a:chExt cx="1006998" cy="100699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08E6911-3C7E-4B3D-BD0D-9D647113C983}"/>
                </a:ext>
              </a:extLst>
            </p:cNvPr>
            <p:cNvCxnSpPr/>
            <p:nvPr/>
          </p:nvCxnSpPr>
          <p:spPr>
            <a:xfrm>
              <a:off x="9190299" y="2546430"/>
              <a:ext cx="1006998" cy="100699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B2DAED0-8B9C-45C6-99C4-606F865FA4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90299" y="2546430"/>
              <a:ext cx="1006998" cy="100699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57081D1-4243-4BF1-8538-518C834E6A7B}"/>
              </a:ext>
            </a:extLst>
          </p:cNvPr>
          <p:cNvGrpSpPr/>
          <p:nvPr/>
        </p:nvGrpSpPr>
        <p:grpSpPr>
          <a:xfrm>
            <a:off x="5312780" y="2313350"/>
            <a:ext cx="544010" cy="544010"/>
            <a:chOff x="9190299" y="2546430"/>
            <a:chExt cx="1006998" cy="100699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1318BC4-8339-45FD-A000-FC3807377958}"/>
                </a:ext>
              </a:extLst>
            </p:cNvPr>
            <p:cNvCxnSpPr/>
            <p:nvPr/>
          </p:nvCxnSpPr>
          <p:spPr>
            <a:xfrm>
              <a:off x="9190299" y="2546430"/>
              <a:ext cx="1006998" cy="100699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4F29390-F9D9-4708-B296-CF8BBF8B76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90299" y="2546430"/>
              <a:ext cx="1006998" cy="100699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AC816B4-942C-4BFC-8FFA-934883D02BE5}"/>
              </a:ext>
            </a:extLst>
          </p:cNvPr>
          <p:cNvGrpSpPr/>
          <p:nvPr/>
        </p:nvGrpSpPr>
        <p:grpSpPr>
          <a:xfrm>
            <a:off x="5809527" y="3362447"/>
            <a:ext cx="544010" cy="544010"/>
            <a:chOff x="9190299" y="2546430"/>
            <a:chExt cx="1006998" cy="1006998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AD377A9-C764-444F-A93F-323FF19A74A9}"/>
                </a:ext>
              </a:extLst>
            </p:cNvPr>
            <p:cNvCxnSpPr/>
            <p:nvPr/>
          </p:nvCxnSpPr>
          <p:spPr>
            <a:xfrm>
              <a:off x="9190299" y="2546430"/>
              <a:ext cx="1006998" cy="100699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5D4ECDB-811E-473B-8E9A-A3A55A7434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90299" y="2546430"/>
              <a:ext cx="1006998" cy="100699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A38546D-7C47-4ECA-B304-F8E9746D8CC2}"/>
              </a:ext>
            </a:extLst>
          </p:cNvPr>
          <p:cNvGrpSpPr/>
          <p:nvPr/>
        </p:nvGrpSpPr>
        <p:grpSpPr>
          <a:xfrm>
            <a:off x="6398630" y="2818437"/>
            <a:ext cx="544010" cy="544010"/>
            <a:chOff x="9190299" y="2546430"/>
            <a:chExt cx="1006998" cy="1006998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5306F3-AA7E-45B7-A767-31DCFD4A76CE}"/>
                </a:ext>
              </a:extLst>
            </p:cNvPr>
            <p:cNvCxnSpPr/>
            <p:nvPr/>
          </p:nvCxnSpPr>
          <p:spPr>
            <a:xfrm>
              <a:off x="9190299" y="2546430"/>
              <a:ext cx="1006998" cy="100699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6291F60-1129-4F92-9B37-8A94160CF7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90299" y="2546430"/>
              <a:ext cx="1006998" cy="100699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821A768-37E0-43E6-A0E2-0065730D079A}"/>
              </a:ext>
            </a:extLst>
          </p:cNvPr>
          <p:cNvGrpSpPr/>
          <p:nvPr/>
        </p:nvGrpSpPr>
        <p:grpSpPr>
          <a:xfrm>
            <a:off x="3286005" y="2307563"/>
            <a:ext cx="544010" cy="544010"/>
            <a:chOff x="9190299" y="2546430"/>
            <a:chExt cx="1006998" cy="1006998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7408761-A976-487A-AEBF-3E6DB8F9D12D}"/>
                </a:ext>
              </a:extLst>
            </p:cNvPr>
            <p:cNvCxnSpPr/>
            <p:nvPr/>
          </p:nvCxnSpPr>
          <p:spPr>
            <a:xfrm>
              <a:off x="9190299" y="2546430"/>
              <a:ext cx="1006998" cy="100699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D4138A-68BC-441F-9777-3AD54E100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90299" y="2546430"/>
              <a:ext cx="1006998" cy="100699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0347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BF5C6-E77C-43F3-8E23-3A71BDEE4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F2979-6693-4076-AB87-4EEE7B7E3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Topology, the simplest mathematical structure needed for geometry, has a clear well-defined meaning in terms of experimental verifiability</a:t>
            </a:r>
          </a:p>
          <a:p>
            <a:pPr lvl="1"/>
            <a:r>
              <a:rPr lang="en-US" dirty="0"/>
              <a:t>This is appropriate as experimental verifiability is the foundation of science</a:t>
            </a:r>
          </a:p>
          <a:p>
            <a:r>
              <a:rPr lang="en-US" dirty="0"/>
              <a:t>Order topology, the next required structure, formally captures the ability to experimentally compare quantities</a:t>
            </a:r>
          </a:p>
          <a:p>
            <a:pPr lvl="1"/>
            <a:r>
              <a:rPr lang="en-US" dirty="0"/>
              <a:t>The ordering is generated by logical relationships: if “x&lt;8” then also “x&lt;10”</a:t>
            </a:r>
          </a:p>
          <a:p>
            <a:r>
              <a:rPr lang="en-US" dirty="0"/>
              <a:t>For real numbers, the requirements can only be satisfied ideally, most likely leading to a breakdown at Planck scale</a:t>
            </a:r>
          </a:p>
          <a:p>
            <a:pPr lvl="1"/>
            <a:r>
              <a:rPr lang="en-US" dirty="0"/>
              <a:t>The idea that our “measurement device” is “classical” is baked into the very nature of the order topology, which can’t then be undone up the stack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04F1D-DE63-4628-88A1-C8F5344EA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02BED0-FD55-412E-9FEF-BBC96255E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750BC-ECFE-42A8-AD75-224883221BF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8049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BF5C6-E77C-43F3-8E23-3A71BDEE4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F2979-6693-4076-AB87-4EEE7B7E3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standard mathematical toolchain (i.e. manifolds, differentiability/integration, differential geometry, Riemannian geometry, …) needs to be rethought</a:t>
            </a:r>
          </a:p>
          <a:p>
            <a:pPr lvl="1"/>
            <a:r>
              <a:rPr lang="en-US" dirty="0"/>
              <a:t>The idea that we can take something and divide it into infinitesimal contributions is intrinsically classical</a:t>
            </a:r>
          </a:p>
          <a:p>
            <a:r>
              <a:rPr lang="en-US" dirty="0"/>
              <a:t>In the same way that the geometry of space-time (i.e. the metric tensor) depends on the energy/mass distribution, the topology may depend on it as well</a:t>
            </a:r>
          </a:p>
          <a:p>
            <a:r>
              <a:rPr lang="en-US" dirty="0"/>
              <a:t>The foundations of physics lie in understanding the most basic mathematical structures, their physical significance and how they can be generalized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04F1D-DE63-4628-88A1-C8F5344EA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02BED0-FD55-412E-9FEF-BBC96255E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750BC-ECFE-42A8-AD75-224883221BF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7681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58F5986-0E5A-4611-AE16-9FA296EDAE05}"/>
              </a:ext>
            </a:extLst>
          </p:cNvPr>
          <p:cNvGrpSpPr/>
          <p:nvPr/>
        </p:nvGrpSpPr>
        <p:grpSpPr>
          <a:xfrm>
            <a:off x="402731" y="289200"/>
            <a:ext cx="11386538" cy="6279600"/>
            <a:chOff x="402731" y="289200"/>
            <a:chExt cx="11386538" cy="62796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DBE4B71-74C6-4522-941B-B9F44E370BD1}"/>
                </a:ext>
              </a:extLst>
            </p:cNvPr>
            <p:cNvSpPr/>
            <p:nvPr/>
          </p:nvSpPr>
          <p:spPr>
            <a:xfrm>
              <a:off x="402731" y="710214"/>
              <a:ext cx="11386538" cy="585858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40DA13A-F1B5-4548-ACE7-8C882E54D748}"/>
                </a:ext>
              </a:extLst>
            </p:cNvPr>
            <p:cNvSpPr/>
            <p:nvPr/>
          </p:nvSpPr>
          <p:spPr>
            <a:xfrm>
              <a:off x="3444537" y="289200"/>
              <a:ext cx="5723412" cy="104948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Experimental verifiability</a:t>
              </a:r>
              <a:br>
                <a:rPr lang="en-US" sz="2800" dirty="0"/>
              </a:br>
              <a:r>
                <a:rPr lang="en-US" sz="2000" dirty="0"/>
                <a:t>leads to topological spaces, sigma-algebras, …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80C823D-75C7-404D-912B-0ECC41FF0E22}"/>
                </a:ext>
              </a:extLst>
            </p:cNvPr>
            <p:cNvSpPr/>
            <p:nvPr/>
          </p:nvSpPr>
          <p:spPr>
            <a:xfrm>
              <a:off x="707623" y="5545180"/>
              <a:ext cx="1944303" cy="6317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…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F3D8158-1ADA-473B-B14C-81194B2A6596}"/>
                </a:ext>
              </a:extLst>
            </p:cNvPr>
            <p:cNvSpPr/>
            <p:nvPr/>
          </p:nvSpPr>
          <p:spPr>
            <a:xfrm>
              <a:off x="4199139" y="1529066"/>
              <a:ext cx="3525730" cy="867905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5324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Infinitesimal reducibility</a:t>
              </a:r>
            </a:p>
            <a:p>
              <a:pPr algn="ctr"/>
              <a:r>
                <a:rPr lang="en-US" sz="1400" dirty="0"/>
                <a:t>leads to classical phase space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C6CA813-071F-407E-96B8-4AC0724D8606}"/>
                </a:ext>
              </a:extLst>
            </p:cNvPr>
            <p:cNvSpPr/>
            <p:nvPr/>
          </p:nvSpPr>
          <p:spPr>
            <a:xfrm>
              <a:off x="8629095" y="1529066"/>
              <a:ext cx="2826895" cy="867905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5324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Irreducibility</a:t>
              </a:r>
            </a:p>
            <a:p>
              <a:pPr algn="ctr"/>
              <a:r>
                <a:rPr lang="en-US" sz="1400" dirty="0"/>
                <a:t>leads to quantum state space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9D609B8-B543-46B2-B51A-BE885416B62D}"/>
                </a:ext>
              </a:extLst>
            </p:cNvPr>
            <p:cNvSpPr/>
            <p:nvPr/>
          </p:nvSpPr>
          <p:spPr>
            <a:xfrm>
              <a:off x="736753" y="3115338"/>
              <a:ext cx="3830346" cy="11424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Deterministic and reversible evolution</a:t>
              </a:r>
            </a:p>
            <a:p>
              <a:pPr algn="ctr"/>
              <a:r>
                <a:rPr lang="en-US" sz="1400" dirty="0"/>
                <a:t>leads to isomorphism on state space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4A7A188-8CDC-417A-8E99-1744AC8D71AA}"/>
                </a:ext>
              </a:extLst>
            </p:cNvPr>
            <p:cNvSpPr/>
            <p:nvPr/>
          </p:nvSpPr>
          <p:spPr>
            <a:xfrm>
              <a:off x="736753" y="4585608"/>
              <a:ext cx="3462386" cy="6317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Non-reversible evolution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90E379E-A357-4527-8EE4-DEC22DF4C8F0}"/>
                </a:ext>
              </a:extLst>
            </p:cNvPr>
            <p:cNvSpPr/>
            <p:nvPr/>
          </p:nvSpPr>
          <p:spPr>
            <a:xfrm>
              <a:off x="8309499" y="5496334"/>
              <a:ext cx="3232770" cy="867905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5324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Kinematic equivalence</a:t>
              </a:r>
            </a:p>
            <a:p>
              <a:pPr algn="ctr"/>
              <a:r>
                <a:rPr lang="en-US" sz="1400" dirty="0"/>
                <a:t>leads to massive particles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EDA36D2C-3734-497B-9AD8-C8500633A4A9}"/>
                    </a:ext>
                  </a:extLst>
                </p:cNvPr>
                <p:cNvSpPr/>
                <p:nvPr/>
              </p:nvSpPr>
              <p:spPr>
                <a:xfrm>
                  <a:off x="5962004" y="2817985"/>
                  <a:ext cx="2209800" cy="1065193"/>
                </a:xfrm>
                <a:prstGeom prst="rect">
                  <a:avLst/>
                </a:prstGeom>
                <a:solidFill>
                  <a:srgbClr val="800000"/>
                </a:solidFill>
                <a:ln>
                  <a:solidFill>
                    <a:srgbClr val="64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Hamilton’s equations</a:t>
                  </a:r>
                  <a:br>
                    <a:rPr lang="en-US" dirty="0"/>
                  </a:br>
                  <a:br>
                    <a:rPr lang="en-US" sz="1400" dirty="0"/>
                  </a:br>
                  <a:r>
                    <a:rPr lang="en-US" sz="1400" dirty="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den>
                          </m:f>
                        </m:e>
                      </m:d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EDA36D2C-3734-497B-9AD8-C8500633A4A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2004" y="2817985"/>
                  <a:ext cx="2209800" cy="1065193"/>
                </a:xfrm>
                <a:prstGeom prst="rect">
                  <a:avLst/>
                </a:prstGeom>
                <a:blipFill>
                  <a:blip r:embed="rId2"/>
                  <a:stretch>
                    <a:fillRect l="-1096" r="-822"/>
                  </a:stretch>
                </a:blipFill>
                <a:ln>
                  <a:solidFill>
                    <a:srgbClr val="64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690471CF-E9E1-44EE-A9B9-B43CB387350A}"/>
                    </a:ext>
                  </a:extLst>
                </p:cNvPr>
                <p:cNvSpPr/>
                <p:nvPr/>
              </p:nvSpPr>
              <p:spPr>
                <a:xfrm>
                  <a:off x="5010519" y="5259653"/>
                  <a:ext cx="2591447" cy="1065193"/>
                </a:xfrm>
                <a:prstGeom prst="rect">
                  <a:avLst/>
                </a:prstGeom>
                <a:solidFill>
                  <a:srgbClr val="800000"/>
                </a:solidFill>
                <a:ln>
                  <a:solidFill>
                    <a:srgbClr val="64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Euler-Lagrange equations</a:t>
                  </a:r>
                  <a:br>
                    <a:rPr lang="en-US" dirty="0"/>
                  </a:br>
                  <a:br>
                    <a:rPr lang="en-US" sz="1400" dirty="0"/>
                  </a:br>
                  <a:r>
                    <a:rPr lang="en-US" sz="1400" dirty="0"/>
                    <a:t> </a:t>
                  </a:r>
                  <a14:m>
                    <m:oMath xmlns:m="http://schemas.openxmlformats.org/officeDocument/2006/math">
                      <m:r>
                        <a:rPr lang="en-US" sz="140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400"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US" sz="140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̇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690471CF-E9E1-44EE-A9B9-B43CB38735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0519" y="5259653"/>
                  <a:ext cx="2591447" cy="1065193"/>
                </a:xfrm>
                <a:prstGeom prst="rect">
                  <a:avLst/>
                </a:prstGeom>
                <a:blipFill>
                  <a:blip r:embed="rId3"/>
                  <a:stretch>
                    <a:fillRect l="-1405" r="-937"/>
                  </a:stretch>
                </a:blipFill>
                <a:ln>
                  <a:solidFill>
                    <a:srgbClr val="64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9ABFBFD5-EC6A-49DE-8CF4-A93A047B8808}"/>
                    </a:ext>
                  </a:extLst>
                </p:cNvPr>
                <p:cNvSpPr/>
                <p:nvPr/>
              </p:nvSpPr>
              <p:spPr>
                <a:xfrm>
                  <a:off x="8829770" y="3213418"/>
                  <a:ext cx="2425544" cy="1065193"/>
                </a:xfrm>
                <a:prstGeom prst="rect">
                  <a:avLst/>
                </a:prstGeom>
                <a:solidFill>
                  <a:srgbClr val="800000"/>
                </a:solidFill>
                <a:ln>
                  <a:solidFill>
                    <a:srgbClr val="64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/>
                    <a:t>Schroedinger</a:t>
                  </a:r>
                  <a:r>
                    <a:rPr lang="en-US" dirty="0"/>
                    <a:t> equation</a:t>
                  </a:r>
                  <a:br>
                    <a:rPr lang="en-US" dirty="0"/>
                  </a:br>
                  <a:br>
                    <a:rPr lang="en-US" sz="1400" dirty="0"/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>
                            <a:latin typeface="Cambria Math" panose="02040503050406030204" pitchFamily="18" charset="0"/>
                          </a:rPr>
                          <m:t>𝚤</m:t>
                        </m:r>
                        <m:r>
                          <a:rPr lang="en-US" sz="1400">
                            <a:latin typeface="Cambria Math" panose="02040503050406030204" pitchFamily="18" charset="0"/>
                          </a:rPr>
                          <m:t>ℏ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14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40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sz="1400"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US" sz="14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1400">
                            <a:latin typeface="Cambria Math" panose="02040503050406030204" pitchFamily="18" charset="0"/>
                          </a:rPr>
                          <m:t>𝜓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9ABFBFD5-EC6A-49DE-8CF4-A93A047B88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9770" y="3213418"/>
                  <a:ext cx="2425544" cy="106519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64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A2118DA-AC6B-4550-BBF7-163F12107B4B}"/>
                </a:ext>
              </a:extLst>
            </p:cNvPr>
            <p:cNvSpPr/>
            <p:nvPr/>
          </p:nvSpPr>
          <p:spPr>
            <a:xfrm>
              <a:off x="8190208" y="4544374"/>
              <a:ext cx="2225337" cy="570090"/>
            </a:xfrm>
            <a:prstGeom prst="rect">
              <a:avLst/>
            </a:prstGeom>
            <a:solidFill>
              <a:srgbClr val="800000"/>
            </a:solidFill>
            <a:ln>
              <a:solidFill>
                <a:srgbClr val="64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Thermodynamics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AA61EFB-0E62-44D9-9F15-4092168D6455}"/>
                </a:ext>
              </a:extLst>
            </p:cNvPr>
            <p:cNvCxnSpPr>
              <a:cxnSpLocks/>
            </p:cNvCxnSpPr>
            <p:nvPr/>
          </p:nvCxnSpPr>
          <p:spPr>
            <a:xfrm>
              <a:off x="6835806" y="2514308"/>
              <a:ext cx="0" cy="2234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0281C94-6C28-4AB9-8E56-727AC58995E1}"/>
                </a:ext>
              </a:extLst>
            </p:cNvPr>
            <p:cNvCxnSpPr>
              <a:cxnSpLocks/>
            </p:cNvCxnSpPr>
            <p:nvPr/>
          </p:nvCxnSpPr>
          <p:spPr>
            <a:xfrm>
              <a:off x="9925884" y="2514308"/>
              <a:ext cx="0" cy="6010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0292133-E74B-43B5-8F82-749E862FBEF8}"/>
                </a:ext>
              </a:extLst>
            </p:cNvPr>
            <p:cNvCxnSpPr>
              <a:cxnSpLocks/>
            </p:cNvCxnSpPr>
            <p:nvPr/>
          </p:nvCxnSpPr>
          <p:spPr>
            <a:xfrm>
              <a:off x="4634144" y="4121166"/>
              <a:ext cx="4088029" cy="175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CB955A8-2511-403F-849D-FC09F9E070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88702" y="3517873"/>
              <a:ext cx="114392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1918C47-F82C-4567-B68D-89D353546AAF}"/>
                </a:ext>
              </a:extLst>
            </p:cNvPr>
            <p:cNvCxnSpPr>
              <a:cxnSpLocks/>
            </p:cNvCxnSpPr>
            <p:nvPr/>
          </p:nvCxnSpPr>
          <p:spPr>
            <a:xfrm>
              <a:off x="6835806" y="4003829"/>
              <a:ext cx="0" cy="11756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4887D99-3040-4B2E-976B-AB59AC121B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4869" y="5930285"/>
              <a:ext cx="4469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770AFC9-083A-475E-B303-A5DFCDE0894C}"/>
                </a:ext>
              </a:extLst>
            </p:cNvPr>
            <p:cNvSpPr txBox="1"/>
            <p:nvPr/>
          </p:nvSpPr>
          <p:spPr>
            <a:xfrm>
              <a:off x="479399" y="390617"/>
              <a:ext cx="29384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</a:rPr>
                <a:t>General mathematical theory</a:t>
              </a:r>
              <a:br>
                <a:rPr lang="en-US" dirty="0">
                  <a:solidFill>
                    <a:schemeClr val="accent6">
                      <a:lumMod val="50000"/>
                    </a:schemeClr>
                  </a:solidFill>
                </a:rPr>
              </a:b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</a:rPr>
                <a:t>of experimental science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28C55EB-9450-44F0-A1A6-7E4FF22D55FF}"/>
                </a:ext>
              </a:extLst>
            </p:cNvPr>
            <p:cNvSpPr txBox="1"/>
            <p:nvPr/>
          </p:nvSpPr>
          <p:spPr>
            <a:xfrm>
              <a:off x="1708904" y="1515291"/>
              <a:ext cx="23865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532476"/>
                  </a:solidFill>
                </a:rPr>
                <a:t>State-level assumptions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39B4DD6-18D6-4E55-B8E6-2E794D8FF837}"/>
                </a:ext>
              </a:extLst>
            </p:cNvPr>
            <p:cNvSpPr txBox="1"/>
            <p:nvPr/>
          </p:nvSpPr>
          <p:spPr>
            <a:xfrm>
              <a:off x="748481" y="2666368"/>
              <a:ext cx="2617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>
                      <a:lumMod val="50000"/>
                    </a:schemeClr>
                  </a:solidFill>
                </a:rPr>
                <a:t>Process-level assumptions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11012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DE40C-66CA-41A8-9135-217DA3C88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2339"/>
          </a:xfrm>
        </p:spPr>
        <p:txBody>
          <a:bodyPr/>
          <a:lstStyle/>
          <a:p>
            <a:r>
              <a:rPr lang="en-US" dirty="0"/>
              <a:t>For more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0FF32-7421-4193-B845-B8598D3F7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1751"/>
            <a:ext cx="10515600" cy="4925212"/>
          </a:xfrm>
        </p:spPr>
        <p:txBody>
          <a:bodyPr/>
          <a:lstStyle/>
          <a:p>
            <a:r>
              <a:rPr lang="en-US" dirty="0"/>
              <a:t>Assumptions of Physics project website:</a:t>
            </a:r>
            <a:br>
              <a:rPr lang="en-US" dirty="0"/>
            </a:br>
            <a:r>
              <a:rPr lang="en-US" dirty="0">
                <a:hlinkClick r:id="rId2"/>
              </a:rPr>
              <a:t>http://assumptionsofphysics.org/</a:t>
            </a:r>
            <a:r>
              <a:rPr lang="en-US" dirty="0"/>
              <a:t> </a:t>
            </a:r>
          </a:p>
          <a:p>
            <a:r>
              <a:rPr lang="en-US"/>
              <a:t>Topology </a:t>
            </a:r>
            <a:r>
              <a:rPr lang="en-US" dirty="0"/>
              <a:t>and Experimental Distinguishability </a:t>
            </a:r>
            <a:br>
              <a:rPr lang="en-US" dirty="0"/>
            </a:br>
            <a:r>
              <a:rPr lang="en-US" dirty="0"/>
              <a:t>Christine A. Aidala, Gabriele Carcassi, and Mark J. Greenfield, </a:t>
            </a:r>
            <a:r>
              <a:rPr lang="en-US" i="1" dirty="0"/>
              <a:t>Top. Proc.</a:t>
            </a:r>
            <a:r>
              <a:rPr lang="en-US" dirty="0"/>
              <a:t> </a:t>
            </a:r>
            <a:r>
              <a:rPr lang="en-US" b="1" dirty="0"/>
              <a:t>54</a:t>
            </a:r>
            <a:r>
              <a:rPr lang="en-US" dirty="0"/>
              <a:t> (2019) pp. 271-282</a:t>
            </a:r>
          </a:p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D608B8-039D-4815-B722-74A95D7C3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512" y="3454085"/>
            <a:ext cx="5830270" cy="322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61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83D18-F069-4D0B-8D88-EA0330FA0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structure for space-time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4A9FE6-F4CA-4C19-993C-971D2C1A1F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Riemannian manifold</a:t>
                </a:r>
              </a:p>
              <a:p>
                <a:r>
                  <a:rPr lang="en-US" dirty="0"/>
                  <a:t>Differentiable manifold + inner product</a:t>
                </a:r>
              </a:p>
              <a:p>
                <a:r>
                  <a:rPr lang="en-US" dirty="0"/>
                  <a:t>Topological manifold + differentiable structure</a:t>
                </a:r>
              </a:p>
              <a:p>
                <a:r>
                  <a:rPr lang="en-US" dirty="0"/>
                  <a:t>Ordered topological space + locally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Topological space + order topology</a:t>
                </a:r>
              </a:p>
              <a:p>
                <a:endParaRPr lang="en-US" dirty="0"/>
              </a:p>
              <a:p>
                <a:r>
                  <a:rPr lang="en-US" dirty="0"/>
                  <a:t>If we want to understand why (i.e. under what conditions) space-time has the structure it has, we first need to understand why (i.e. under what conditions) it is a topological space, it has an order topology, 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4A9FE6-F4CA-4C19-993C-971D2C1A1F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580" b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D18CD9-AB1E-4BF5-BDD0-71565D9A1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6BCD2A-889A-46E7-988D-FEFA04D97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750BC-ECFE-42A8-AD75-224883221B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70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83D18-F069-4D0B-8D88-EA0330FA0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structure for space-time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4A9FE6-F4CA-4C19-993C-971D2C1A1F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Riemannian manifold</a:t>
                </a:r>
              </a:p>
              <a:p>
                <a:r>
                  <a:rPr lang="en-US" dirty="0"/>
                  <a:t>Differentiable manifold + inner product</a:t>
                </a:r>
              </a:p>
              <a:p>
                <a:r>
                  <a:rPr lang="en-US" dirty="0"/>
                  <a:t>Topological manifold + differentiable structure</a:t>
                </a:r>
              </a:p>
              <a:p>
                <a:r>
                  <a:rPr lang="en-US" dirty="0"/>
                  <a:t>Ordered topological space + locally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Topological space + order topology</a:t>
                </a:r>
              </a:p>
              <a:p>
                <a:endParaRPr lang="en-US" dirty="0"/>
              </a:p>
              <a:p>
                <a:r>
                  <a:rPr lang="en-US" dirty="0"/>
                  <a:t>If we want to understand why (i.e. under what conditions) space-time has the structure it has, we first need to understand why (i.e. under what conditions) it is a topological space, it has an order topology, 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4A9FE6-F4CA-4C19-993C-971D2C1A1F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580" b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D18CD9-AB1E-4BF5-BDD0-71565D9A1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6BCD2A-889A-46E7-988D-FEFA04D97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750BC-ECFE-42A8-AD75-224883221BFF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F580DE-5628-4368-84C3-DD02EE37615D}"/>
              </a:ext>
            </a:extLst>
          </p:cNvPr>
          <p:cNvSpPr/>
          <p:nvPr/>
        </p:nvSpPr>
        <p:spPr>
          <a:xfrm>
            <a:off x="4785064" y="2299317"/>
            <a:ext cx="2095130" cy="4971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751823-5B94-470C-A2D9-2ABEE0C09C69}"/>
              </a:ext>
            </a:extLst>
          </p:cNvPr>
          <p:cNvSpPr txBox="1"/>
          <p:nvPr/>
        </p:nvSpPr>
        <p:spPr>
          <a:xfrm>
            <a:off x="7368466" y="1822512"/>
            <a:ext cx="4190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Geometry (lengths and angles) starts here: most fundamental structures are not geometrical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4E3DFC-0097-4174-B24E-747E7F5D2406}"/>
              </a:ext>
            </a:extLst>
          </p:cNvPr>
          <p:cNvCxnSpPr>
            <a:stCxn id="7" idx="1"/>
          </p:cNvCxnSpPr>
          <p:nvPr/>
        </p:nvCxnSpPr>
        <p:spPr>
          <a:xfrm flipH="1">
            <a:off x="6968971" y="2284177"/>
            <a:ext cx="399495" cy="2637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598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87D9A-299B-4EFC-ADCE-71BD9F4CF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things first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0B34B-8CF0-437D-A696-0A9E8C06E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similar hierarchy is present for other mathematical structures used in physics</a:t>
            </a:r>
          </a:p>
          <a:p>
            <a:pPr lvl="1"/>
            <a:r>
              <a:rPr lang="en-US" dirty="0"/>
              <a:t>Hilbert space – Inner product space + closure under Cauchy sequences – Vector space + inner product – … </a:t>
            </a:r>
          </a:p>
          <a:p>
            <a:r>
              <a:rPr lang="en-US" dirty="0"/>
              <a:t>If we want true understanding, then we need to understand the simpler structure first</a:t>
            </a:r>
          </a:p>
          <a:p>
            <a:pPr lvl="1"/>
            <a:r>
              <a:rPr lang="en-US" dirty="0"/>
              <a:t>This is what our project, Assumptions of Physics, is about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ECB293-5890-4C86-B6C0-C33B8449D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45288F-E89F-4A72-9A59-7C0B3D64F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750BC-ECFE-42A8-AD75-224883221B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435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87D9A-299B-4EFC-ADCE-71BD9F4CF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0B34B-8CF0-437D-A696-0A9E8C06E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this talk we will focus on topology and order. We will:</a:t>
            </a:r>
          </a:p>
          <a:p>
            <a:pPr lvl="1"/>
            <a:r>
              <a:rPr lang="en-US" dirty="0"/>
              <a:t>Show that topologies naturally emerge from requiring experimental verifiability</a:t>
            </a:r>
          </a:p>
          <a:p>
            <a:pPr lvl="1"/>
            <a:r>
              <a:rPr lang="en-US" dirty="0"/>
              <a:t>Show that an order topology corresponds to experimental verifiability of quantities: outcomes than can be smaller, greater or equal to others</a:t>
            </a:r>
          </a:p>
          <a:p>
            <a:pPr lvl="1"/>
            <a:r>
              <a:rPr lang="en-US" dirty="0"/>
              <a:t>Then we need to understand how quantities are constructed from experimental verifiability</a:t>
            </a:r>
          </a:p>
          <a:p>
            <a:pPr lvl="2"/>
            <a:r>
              <a:rPr lang="en-US" dirty="0"/>
              <a:t>That is, find a set of necessary and sufficient conditions under which experimental verifiability gives us an order topology</a:t>
            </a:r>
          </a:p>
          <a:p>
            <a:pPr lvl="1"/>
            <a:r>
              <a:rPr lang="en-US" dirty="0"/>
              <a:t>Argue that, in the end, those conditions are untenable at Planck scale, and that ordering cannot be experimentally defined</a:t>
            </a:r>
          </a:p>
          <a:p>
            <a:pPr lvl="1"/>
            <a:r>
              <a:rPr lang="en-US" dirty="0"/>
              <a:t>Conclude that all that is built on top of an order topology (manifolds, differentiable structures, inner product) fails to be well defined at Planck scale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ECB293-5890-4C86-B6C0-C33B8449D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45288F-E89F-4A72-9A59-7C0B3D64F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750BC-ECFE-42A8-AD75-224883221B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51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87D9A-299B-4EFC-ADCE-71BD9F4CF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Verifiable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0B34B-8CF0-437D-A696-0A9E8C06E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most fundamental math structures are from logic and set theory</a:t>
            </a:r>
          </a:p>
          <a:p>
            <a:pPr lvl="1"/>
            <a:r>
              <a:rPr lang="en-US" dirty="0"/>
              <a:t>All other structures are based on that</a:t>
            </a:r>
          </a:p>
          <a:p>
            <a:r>
              <a:rPr lang="en-US" dirty="0"/>
              <a:t>For science, we want to extend these with experimental verifiability</a:t>
            </a:r>
          </a:p>
          <a:p>
            <a:r>
              <a:rPr lang="en-US" dirty="0"/>
              <a:t>Our fundamental object will be a verifiable statement: an assertion for which we have (in principle) an experimental test that, if the statement is true, terminates successfully in a finite amount of time</a:t>
            </a:r>
          </a:p>
          <a:p>
            <a:r>
              <a:rPr lang="en-US" dirty="0"/>
              <a:t>Verifiable statements do not follow standard Boolean logic:</a:t>
            </a:r>
          </a:p>
          <a:p>
            <a:pPr lvl="1"/>
            <a:r>
              <a:rPr lang="en-US" dirty="0"/>
              <a:t>We may verify “there is extra-terrestrial life” but not its negation “there is no extra-terrestrial life”</a:t>
            </a:r>
          </a:p>
          <a:p>
            <a:pPr lvl="1"/>
            <a:r>
              <a:rPr lang="en-US" dirty="0"/>
              <a:t>No negation in general, finite conjunction, countable (infinite) disjunction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ECB293-5890-4C86-B6C0-C33B8449D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45288F-E89F-4A72-9A59-7C0B3D64F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750BC-ECFE-42A8-AD75-224883221B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74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87D9A-299B-4EFC-ADCE-71BD9F4CF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topology?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40B34B-8CF0-437D-A696-0A9E8C06EC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Given a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a topology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p>
                    </m:sSup>
                  </m:oMath>
                </a14:m>
                <a:r>
                  <a:rPr lang="en-US" dirty="0"/>
                  <a:t> is a collection of subsets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that:</a:t>
                </a:r>
              </a:p>
              <a:p>
                <a:pPr lvl="1"/>
                <a:r>
                  <a:rPr lang="en-US" dirty="0"/>
                  <a:t>It contains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general, not closed under complement</a:t>
                </a:r>
              </a:p>
              <a:p>
                <a:pPr lvl="1"/>
                <a:r>
                  <a:rPr lang="en-US" dirty="0"/>
                  <a:t>It is closed under finite intersection and arbitrary (infinite) union</a:t>
                </a:r>
              </a:p>
              <a:p>
                <a:r>
                  <a:rPr lang="en-US" dirty="0"/>
                  <a:t>How do we get to this in physics?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40B34B-8CF0-437D-A696-0A9E8C06EC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ECB293-5890-4C86-B6C0-C33B8449D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45288F-E89F-4A72-9A59-7C0B3D64F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750BC-ECFE-42A8-AD75-224883221B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73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11012</TotalTime>
  <Words>3179</Words>
  <Application>Microsoft Office PowerPoint</Application>
  <PresentationFormat>Widescreen</PresentationFormat>
  <Paragraphs>595</Paragraphs>
  <Slides>36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Office Theme</vt:lpstr>
      <vt:lpstr>PHOTO-PAINT</vt:lpstr>
      <vt:lpstr>Space-time structure may be topological and not geometrical </vt:lpstr>
      <vt:lpstr>Assumptions of Physics</vt:lpstr>
      <vt:lpstr>PowerPoint Presentation</vt:lpstr>
      <vt:lpstr>Mathematical structure for space-time</vt:lpstr>
      <vt:lpstr>Mathematical structure for space-time</vt:lpstr>
      <vt:lpstr>Simple things first</vt:lpstr>
      <vt:lpstr>Outline</vt:lpstr>
      <vt:lpstr>Verifiable statements</vt:lpstr>
      <vt:lpstr>What is a topology?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Examples</vt:lpstr>
      <vt:lpstr>Quantities</vt:lpstr>
      <vt:lpstr>Constructing quantities and references</vt:lpstr>
      <vt:lpstr>Constructing quantities and references</vt:lpstr>
      <vt:lpstr>Strict references</vt:lpstr>
      <vt:lpstr>Multiple references</vt:lpstr>
      <vt:lpstr>Ordered references</vt:lpstr>
      <vt:lpstr>Aligned references</vt:lpstr>
      <vt:lpstr>Resolving the overlaps</vt:lpstr>
      <vt:lpstr>Refinable references</vt:lpstr>
      <vt:lpstr>PowerPoint Presentation</vt:lpstr>
      <vt:lpstr>Reference ordering theorem</vt:lpstr>
      <vt:lpstr>Integers and reals</vt:lpstr>
      <vt:lpstr>Are these requirements tenable at Planck scale?</vt:lpstr>
      <vt:lpstr>Are these requirements tenable at Planck scale?</vt:lpstr>
      <vt:lpstr>Failure of ordering</vt:lpstr>
      <vt:lpstr>Conclusion</vt:lpstr>
      <vt:lpstr>Conclusion</vt:lpstr>
      <vt:lpstr>PowerPoint Presentation</vt:lpstr>
      <vt:lpstr>For more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Gabriele Carcassi</dc:creator>
  <cp:lastModifiedBy>Gabriele Carcassi</cp:lastModifiedBy>
  <cp:revision>128</cp:revision>
  <dcterms:created xsi:type="dcterms:W3CDTF">2019-04-25T15:05:28Z</dcterms:created>
  <dcterms:modified xsi:type="dcterms:W3CDTF">2019-08-24T05:18:47Z</dcterms:modified>
</cp:coreProperties>
</file>